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59" r:id="rId4"/>
    <p:sldId id="260" r:id="rId5"/>
    <p:sldId id="261" r:id="rId6"/>
    <p:sldId id="262" r:id="rId7"/>
    <p:sldId id="264" r:id="rId8"/>
    <p:sldId id="265" r:id="rId9"/>
    <p:sldId id="269" r:id="rId10"/>
    <p:sldId id="270" r:id="rId11"/>
    <p:sldId id="275" r:id="rId12"/>
    <p:sldId id="278" r:id="rId13"/>
    <p:sldId id="277" r:id="rId14"/>
    <p:sldId id="271" r:id="rId15"/>
    <p:sldId id="272" r:id="rId16"/>
    <p:sldId id="273"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60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08FC6-C089-1E42-8A04-4441052DC916}" type="datetimeFigureOut">
              <a:rPr lang="en-US" smtClean="0"/>
              <a:t>8/3/15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382FF-C9F1-0641-964B-4A2215B55284}" type="slidenum">
              <a:rPr lang="en-US" smtClean="0"/>
              <a:t>‹#›</a:t>
            </a:fld>
            <a:endParaRPr lang="en-US"/>
          </a:p>
        </p:txBody>
      </p:sp>
    </p:spTree>
    <p:extLst>
      <p:ext uri="{BB962C8B-B14F-4D97-AF65-F5344CB8AC3E}">
        <p14:creationId xmlns:p14="http://schemas.microsoft.com/office/powerpoint/2010/main" val="3918459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382FF-C9F1-0641-964B-4A2215B55284}" type="slidenum">
              <a:rPr lang="en-US" smtClean="0"/>
              <a:t>1</a:t>
            </a:fld>
            <a:endParaRPr lang="en-US"/>
          </a:p>
        </p:txBody>
      </p:sp>
    </p:spTree>
    <p:extLst>
      <p:ext uri="{BB962C8B-B14F-4D97-AF65-F5344CB8AC3E}">
        <p14:creationId xmlns:p14="http://schemas.microsoft.com/office/powerpoint/2010/main" val="67304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513A39-6C97-4A43-B741-DB2B2EB56671}" type="slidenum">
              <a:rPr lang="en-US" sz="1200"/>
              <a:pPr eaLnBrk="1" hangingPunct="1"/>
              <a:t>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EE3A2-A56A-6C4E-80FC-C4727B0AB4E3}" type="datetimeFigureOut">
              <a:rPr lang="en-US" smtClean="0"/>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E93-E1A0-C849-B280-57BB6CBAED1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EE3A2-A56A-6C4E-80FC-C4727B0AB4E3}" type="datetimeFigureOut">
              <a:rPr lang="en-US" smtClean="0"/>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E93-E1A0-C849-B280-57BB6CBAED1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EE3A2-A56A-6C4E-80FC-C4727B0AB4E3}" type="datetimeFigureOut">
              <a:rPr lang="en-US" smtClean="0"/>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E93-E1A0-C849-B280-57BB6CBAED1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EEE3A2-A56A-6C4E-80FC-C4727B0AB4E3}" type="datetimeFigureOut">
              <a:rPr lang="en-US" smtClean="0"/>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E93-E1A0-C849-B280-57BB6CBAED1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EE3A2-A56A-6C4E-80FC-C4727B0AB4E3}" type="datetimeFigureOut">
              <a:rPr lang="en-US" smtClean="0"/>
              <a:t>8/3/15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E93-E1A0-C849-B280-57BB6CBAED1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EEE3A2-A56A-6C4E-80FC-C4727B0AB4E3}" type="datetimeFigureOut">
              <a:rPr lang="en-US" smtClean="0"/>
              <a:t>8/3/15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E93-E1A0-C849-B280-57BB6CBAED1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EE3A2-A56A-6C4E-80FC-C4727B0AB4E3}" type="datetimeFigureOut">
              <a:rPr lang="en-US" smtClean="0"/>
              <a:t>8/3/15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17E93-E1A0-C849-B280-57BB6CBAED1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EEE3A2-A56A-6C4E-80FC-C4727B0AB4E3}" type="datetimeFigureOut">
              <a:rPr lang="en-US" smtClean="0"/>
              <a:t>8/3/15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17E93-E1A0-C849-B280-57BB6CBAED1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EE3A2-A56A-6C4E-80FC-C4727B0AB4E3}" type="datetimeFigureOut">
              <a:rPr lang="en-US" smtClean="0"/>
              <a:t>8/3/15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17E93-E1A0-C849-B280-57BB6CBAED1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EE3A2-A56A-6C4E-80FC-C4727B0AB4E3}" type="datetimeFigureOut">
              <a:rPr lang="en-US" smtClean="0"/>
              <a:t>8/3/15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E93-E1A0-C849-B280-57BB6CBAED1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EE3A2-A56A-6C4E-80FC-C4727B0AB4E3}" type="datetimeFigureOut">
              <a:rPr lang="en-US" smtClean="0"/>
              <a:t>8/3/15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E93-E1A0-C849-B280-57BB6CBAED1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5EEE3A2-A56A-6C4E-80FC-C4727B0AB4E3}" type="datetimeFigureOut">
              <a:rPr lang="en-US" smtClean="0"/>
              <a:t>8/3/15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5017E93-E1A0-C849-B280-57BB6CBAED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jpe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338" name="TextBox 1"/>
          <p:cNvSpPr txBox="1">
            <a:spLocks noChangeArrowheads="1"/>
          </p:cNvSpPr>
          <p:nvPr/>
        </p:nvSpPr>
        <p:spPr bwMode="auto">
          <a:xfrm>
            <a:off x="755650" y="604759"/>
            <a:ext cx="792003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006600"/>
                </a:solidFill>
                <a:latin typeface="Myriad Pro"/>
                <a:cs typeface="Myriad Pro"/>
              </a:rPr>
              <a:t>Presidential Session </a:t>
            </a:r>
          </a:p>
          <a:p>
            <a:pPr algn="ctr" eaLnBrk="1" hangingPunct="1"/>
            <a:r>
              <a:rPr lang="en-US" sz="1800" b="1" dirty="0" smtClean="0">
                <a:solidFill>
                  <a:srgbClr val="006600"/>
                </a:solidFill>
                <a:latin typeface="Myriad Pro"/>
                <a:cs typeface="Myriad Pro"/>
              </a:rPr>
              <a:t>Society for the Psychological Study of Culture, Ethnicity, and Race</a:t>
            </a:r>
          </a:p>
          <a:p>
            <a:pPr algn="ctr" eaLnBrk="1" hangingPunct="1"/>
            <a:r>
              <a:rPr lang="en-US" sz="2800" b="1" dirty="0" smtClean="0">
                <a:solidFill>
                  <a:srgbClr val="006600"/>
                </a:solidFill>
                <a:latin typeface="Myriad Pro"/>
                <a:cs typeface="Myriad Pro"/>
              </a:rPr>
              <a:t>Race</a:t>
            </a:r>
            <a:r>
              <a:rPr lang="en-US" sz="2800" b="1" dirty="0">
                <a:solidFill>
                  <a:srgbClr val="006600"/>
                </a:solidFill>
                <a:latin typeface="Myriad Pro"/>
                <a:cs typeface="Myriad Pro"/>
              </a:rPr>
              <a:t>/Ethnic Relations and the Obama Presidency </a:t>
            </a:r>
            <a:r>
              <a:rPr lang="en-US" sz="2800" b="1" dirty="0" smtClean="0">
                <a:solidFill>
                  <a:srgbClr val="006600"/>
                </a:solidFill>
                <a:latin typeface="Myriad Pro"/>
                <a:cs typeface="Myriad Pro"/>
              </a:rPr>
              <a:t> </a:t>
            </a:r>
            <a:r>
              <a:rPr lang="en-US" sz="2800" b="1" dirty="0">
                <a:solidFill>
                  <a:srgbClr val="006600"/>
                </a:solidFill>
                <a:latin typeface="Myriad Pro"/>
                <a:cs typeface="Myriad Pro"/>
              </a:rPr>
              <a:t>Perspectives of Leaders in the Field</a:t>
            </a:r>
          </a:p>
        </p:txBody>
      </p:sp>
      <p:sp>
        <p:nvSpPr>
          <p:cNvPr id="2" name="TextBox 1"/>
          <p:cNvSpPr txBox="1"/>
          <p:nvPr/>
        </p:nvSpPr>
        <p:spPr>
          <a:xfrm>
            <a:off x="1116013" y="4124549"/>
            <a:ext cx="6911975" cy="2369880"/>
          </a:xfrm>
          <a:prstGeom prst="rect">
            <a:avLst/>
          </a:prstGeom>
          <a:noFill/>
        </p:spPr>
        <p:txBody>
          <a:bodyPr>
            <a:spAutoFit/>
          </a:bodyPr>
          <a:lstStyle/>
          <a:p>
            <a:pPr algn="ctr">
              <a:defRPr/>
            </a:pPr>
            <a:r>
              <a:rPr lang="en-US" sz="2400" b="1" i="1" dirty="0">
                <a:solidFill>
                  <a:srgbClr val="0000FF"/>
                </a:solidFill>
                <a:latin typeface="Myriad Pro"/>
                <a:cs typeface="Myriad Pro"/>
              </a:rPr>
              <a:t>Identifying and Developing More Culturally Sensitive and Diverse Leadership Styles</a:t>
            </a:r>
          </a:p>
          <a:p>
            <a:pPr algn="ctr">
              <a:defRPr/>
            </a:pPr>
            <a:endParaRPr lang="en-US" sz="2000" b="1" i="1" dirty="0">
              <a:solidFill>
                <a:srgbClr val="0000FF"/>
              </a:solidFill>
              <a:latin typeface="Myriad Pro"/>
              <a:cs typeface="Myriad Pro"/>
            </a:endParaRPr>
          </a:p>
          <a:p>
            <a:pPr algn="ctr">
              <a:defRPr/>
            </a:pPr>
            <a:r>
              <a:rPr lang="en-US" sz="2000" b="1" dirty="0">
                <a:solidFill>
                  <a:schemeClr val="bg1">
                    <a:lumMod val="50000"/>
                  </a:schemeClr>
                </a:solidFill>
                <a:latin typeface="Myriad Pro"/>
                <a:cs typeface="Myriad Pro"/>
              </a:rPr>
              <a:t>Joseph E. Trimble</a:t>
            </a:r>
          </a:p>
          <a:p>
            <a:pPr algn="ctr">
              <a:defRPr/>
            </a:pPr>
            <a:r>
              <a:rPr lang="en-US" sz="2000" b="1" dirty="0">
                <a:solidFill>
                  <a:schemeClr val="bg1">
                    <a:lumMod val="50000"/>
                  </a:schemeClr>
                </a:solidFill>
                <a:latin typeface="Myriad Pro"/>
                <a:cs typeface="Myriad Pro"/>
              </a:rPr>
              <a:t>Center for Cross-Cultural Research</a:t>
            </a:r>
          </a:p>
          <a:p>
            <a:pPr algn="ctr">
              <a:defRPr/>
            </a:pPr>
            <a:r>
              <a:rPr lang="en-US" sz="2000" b="1" dirty="0">
                <a:solidFill>
                  <a:schemeClr val="bg1">
                    <a:lumMod val="50000"/>
                  </a:schemeClr>
                </a:solidFill>
                <a:latin typeface="Myriad Pro"/>
                <a:cs typeface="Myriad Pro"/>
              </a:rPr>
              <a:t>Department of Psychology</a:t>
            </a:r>
          </a:p>
          <a:p>
            <a:pPr algn="ctr">
              <a:defRPr/>
            </a:pPr>
            <a:r>
              <a:rPr lang="en-US" sz="2000" b="1" dirty="0">
                <a:solidFill>
                  <a:schemeClr val="bg1">
                    <a:lumMod val="50000"/>
                  </a:schemeClr>
                </a:solidFill>
                <a:latin typeface="Myriad Pro"/>
                <a:cs typeface="Myriad Pro"/>
              </a:rPr>
              <a:t>Western Washington University</a:t>
            </a:r>
            <a:endParaRPr lang="en-US" sz="2000" dirty="0">
              <a:solidFill>
                <a:schemeClr val="bg1">
                  <a:lumMod val="50000"/>
                </a:schemeClr>
              </a:solidFill>
              <a:latin typeface="Myriad Pro"/>
              <a:cs typeface="Myriad Pro"/>
            </a:endParaRPr>
          </a:p>
        </p:txBody>
      </p:sp>
      <p:pic>
        <p:nvPicPr>
          <p:cNvPr id="3" name="Picture 2" descr="110402_barack_obama_ap_6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601" y="2130874"/>
            <a:ext cx="2170141" cy="1285660"/>
          </a:xfrm>
          <a:prstGeom prst="ellipse">
            <a:avLst/>
          </a:prstGeom>
          <a:ln>
            <a:noFill/>
          </a:ln>
          <a:effectLst>
            <a:softEdge rad="112500"/>
          </a:effectLst>
        </p:spPr>
      </p:pic>
      <p:pic>
        <p:nvPicPr>
          <p:cNvPr id="4" name="Picture 3" descr="ObamaChan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227" y="2161733"/>
            <a:ext cx="1169956" cy="1333750"/>
          </a:xfrm>
          <a:prstGeom prst="rect">
            <a:avLst/>
          </a:prstGeom>
          <a:ln>
            <a:noFill/>
          </a:ln>
          <a:effectLst>
            <a:softEdge rad="112500"/>
          </a:effectLst>
        </p:spPr>
      </p:pic>
      <p:pic>
        <p:nvPicPr>
          <p:cNvPr id="5" name="Picture 4"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5906" y="2183075"/>
            <a:ext cx="1458328" cy="1092339"/>
          </a:xfrm>
          <a:prstGeom prst="rect">
            <a:avLst/>
          </a:prstGeom>
          <a:ln>
            <a:noFill/>
          </a:ln>
          <a:effectLst>
            <a:softEdge rad="112500"/>
          </a:effectLst>
        </p:spPr>
      </p:pic>
      <p:sp>
        <p:nvSpPr>
          <p:cNvPr id="6" name="TextBox 5"/>
          <p:cNvSpPr txBox="1"/>
          <p:nvPr/>
        </p:nvSpPr>
        <p:spPr>
          <a:xfrm>
            <a:off x="1243252" y="3422408"/>
            <a:ext cx="6968574" cy="584776"/>
          </a:xfrm>
          <a:prstGeom prst="rect">
            <a:avLst/>
          </a:prstGeom>
          <a:noFill/>
        </p:spPr>
        <p:txBody>
          <a:bodyPr wrap="none" rtlCol="0">
            <a:spAutoFit/>
          </a:bodyPr>
          <a:lstStyle/>
          <a:p>
            <a:r>
              <a:rPr lang="en-US" sz="1600" b="1" dirty="0" smtClean="0">
                <a:solidFill>
                  <a:srgbClr val="006600"/>
                </a:solidFill>
                <a:latin typeface="Myriad Pro"/>
                <a:cs typeface="Myriad Pro"/>
              </a:rPr>
              <a:t>“The world doesn’t just revolve around you, you have to learn to see things</a:t>
            </a:r>
          </a:p>
          <a:p>
            <a:r>
              <a:rPr lang="en-US" sz="1600" b="1" dirty="0" smtClean="0">
                <a:solidFill>
                  <a:srgbClr val="006600"/>
                </a:solidFill>
                <a:latin typeface="Myriad Pro"/>
                <a:cs typeface="Myriad Pro"/>
              </a:rPr>
              <a:t> through other people’s eyes.”  -- Barack Obama, 2007.</a:t>
            </a:r>
            <a:endParaRPr lang="en-US" sz="1600" b="1" dirty="0">
              <a:solidFill>
                <a:srgbClr val="006600"/>
              </a:solidFill>
              <a:latin typeface="Myriad Pro"/>
              <a:cs typeface="Myriad Pro"/>
            </a:endParaRPr>
          </a:p>
        </p:txBody>
      </p:sp>
    </p:spTree>
    <p:extLst>
      <p:ext uri="{BB962C8B-B14F-4D97-AF65-F5344CB8AC3E}">
        <p14:creationId xmlns:p14="http://schemas.microsoft.com/office/powerpoint/2010/main" val="20492207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1"/>
          <p:cNvSpPr txBox="1">
            <a:spLocks noChangeArrowheads="1"/>
          </p:cNvSpPr>
          <p:nvPr/>
        </p:nvSpPr>
        <p:spPr bwMode="auto">
          <a:xfrm>
            <a:off x="0" y="981075"/>
            <a:ext cx="9144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5000"/>
              </a:lnSpc>
            </a:pPr>
            <a:r>
              <a:rPr lang="en-US" sz="4800" b="1">
                <a:solidFill>
                  <a:srgbClr val="006600"/>
                </a:solidFill>
                <a:latin typeface="Myriad Pro" charset="0"/>
              </a:rPr>
              <a:t>Rank Order of Important Leadership Characteristics</a:t>
            </a:r>
            <a:endParaRPr lang="en-US" sz="4800">
              <a:solidFill>
                <a:srgbClr val="006600"/>
              </a:solidFill>
              <a:latin typeface="Myriad Pro" charset="0"/>
            </a:endParaRPr>
          </a:p>
        </p:txBody>
      </p:sp>
      <p:grpSp>
        <p:nvGrpSpPr>
          <p:cNvPr id="34819" name="Group 3"/>
          <p:cNvGrpSpPr>
            <a:grpSpLocks/>
          </p:cNvGrpSpPr>
          <p:nvPr/>
        </p:nvGrpSpPr>
        <p:grpSpPr bwMode="auto">
          <a:xfrm>
            <a:off x="590550" y="2708275"/>
            <a:ext cx="3846513" cy="3346450"/>
            <a:chOff x="590550" y="2852738"/>
            <a:chExt cx="3846513" cy="3346450"/>
          </a:xfrm>
        </p:grpSpPr>
        <p:sp>
          <p:nvSpPr>
            <p:cNvPr id="34824" name="TextBox 3"/>
            <p:cNvSpPr txBox="1">
              <a:spLocks noChangeArrowheads="1"/>
            </p:cNvSpPr>
            <p:nvPr/>
          </p:nvSpPr>
          <p:spPr bwMode="auto">
            <a:xfrm>
              <a:off x="590550" y="3644900"/>
              <a:ext cx="38465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latin typeface="Myriad Pro" charset="0"/>
                </a:rPr>
                <a:t>Adaptability</a:t>
              </a:r>
            </a:p>
            <a:p>
              <a:pPr algn="ctr" eaLnBrk="1" hangingPunct="1"/>
              <a:r>
                <a:rPr lang="en-US" sz="3200" b="1" i="1">
                  <a:latin typeface="Myriad Pro" charset="0"/>
                </a:rPr>
                <a:t>Integrity</a:t>
              </a:r>
            </a:p>
            <a:p>
              <a:pPr algn="ctr" eaLnBrk="1" hangingPunct="1"/>
              <a:r>
                <a:rPr lang="en-US" sz="3200" b="1" i="1">
                  <a:latin typeface="Myriad Pro" charset="0"/>
                </a:rPr>
                <a:t>Authentic</a:t>
              </a:r>
            </a:p>
            <a:p>
              <a:pPr algn="ctr" eaLnBrk="1" hangingPunct="1"/>
              <a:r>
                <a:rPr lang="en-US" sz="3200" b="1" i="1">
                  <a:latin typeface="Myriad Pro" charset="0"/>
                </a:rPr>
                <a:t>Honest</a:t>
              </a:r>
            </a:p>
            <a:p>
              <a:pPr algn="ctr" eaLnBrk="1" hangingPunct="1"/>
              <a:r>
                <a:rPr lang="en-US" sz="3200" b="1" i="1">
                  <a:latin typeface="Myriad Pro" charset="0"/>
                </a:rPr>
                <a:t>Communicator</a:t>
              </a:r>
              <a:endParaRPr lang="en-US" sz="2000" b="1">
                <a:latin typeface="Myriad Pro" charset="0"/>
              </a:endParaRPr>
            </a:p>
          </p:txBody>
        </p:sp>
        <p:sp>
          <p:nvSpPr>
            <p:cNvPr id="34825" name="TextBox 5"/>
            <p:cNvSpPr txBox="1">
              <a:spLocks noChangeArrowheads="1"/>
            </p:cNvSpPr>
            <p:nvPr/>
          </p:nvSpPr>
          <p:spPr bwMode="auto">
            <a:xfrm>
              <a:off x="590550" y="2852738"/>
              <a:ext cx="3846513"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4826" name="TextBox 6"/>
            <p:cNvSpPr txBox="1">
              <a:spLocks noChangeArrowheads="1"/>
            </p:cNvSpPr>
            <p:nvPr/>
          </p:nvSpPr>
          <p:spPr bwMode="auto">
            <a:xfrm>
              <a:off x="661988" y="2852738"/>
              <a:ext cx="371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chemeClr val="bg1"/>
                  </a:solidFill>
                  <a:latin typeface="Myriad Pro" charset="0"/>
                </a:rPr>
                <a:t>Most Important</a:t>
              </a:r>
            </a:p>
          </p:txBody>
        </p:sp>
      </p:grpSp>
      <p:grpSp>
        <p:nvGrpSpPr>
          <p:cNvPr id="6" name="Group 5"/>
          <p:cNvGrpSpPr>
            <a:grpSpLocks/>
          </p:cNvGrpSpPr>
          <p:nvPr/>
        </p:nvGrpSpPr>
        <p:grpSpPr bwMode="auto">
          <a:xfrm>
            <a:off x="4694238" y="2708275"/>
            <a:ext cx="3846512" cy="3346450"/>
            <a:chOff x="4694238" y="2708920"/>
            <a:chExt cx="3846512" cy="3346450"/>
          </a:xfrm>
        </p:grpSpPr>
        <p:sp>
          <p:nvSpPr>
            <p:cNvPr id="34821" name="TextBox 3"/>
            <p:cNvSpPr txBox="1">
              <a:spLocks noChangeArrowheads="1"/>
            </p:cNvSpPr>
            <p:nvPr/>
          </p:nvSpPr>
          <p:spPr bwMode="auto">
            <a:xfrm>
              <a:off x="4729957" y="3501082"/>
              <a:ext cx="3775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latin typeface="Myriad Pro" charset="0"/>
                </a:rPr>
                <a:t>Aggressive</a:t>
              </a:r>
            </a:p>
            <a:p>
              <a:pPr algn="ctr" eaLnBrk="1" hangingPunct="1"/>
              <a:r>
                <a:rPr lang="en-US" sz="3200" b="1" i="1">
                  <a:latin typeface="Myriad Pro" charset="0"/>
                </a:rPr>
                <a:t>Conflict-inducer</a:t>
              </a:r>
            </a:p>
            <a:p>
              <a:pPr algn="ctr" eaLnBrk="1" hangingPunct="1"/>
              <a:r>
                <a:rPr lang="en-US" sz="3200" b="1" i="1">
                  <a:latin typeface="Myriad Pro" charset="0"/>
                </a:rPr>
                <a:t>Dominant</a:t>
              </a:r>
            </a:p>
            <a:p>
              <a:pPr algn="ctr" eaLnBrk="1" hangingPunct="1"/>
              <a:r>
                <a:rPr lang="en-US" sz="3200" b="1" i="1">
                  <a:latin typeface="Myriad Pro" charset="0"/>
                </a:rPr>
                <a:t>Self-centered</a:t>
              </a:r>
            </a:p>
            <a:p>
              <a:pPr algn="ctr" eaLnBrk="1" hangingPunct="1"/>
              <a:r>
                <a:rPr lang="en-US" sz="3200" b="1" i="1">
                  <a:latin typeface="Myriad Pro" charset="0"/>
                </a:rPr>
                <a:t>Status conscious</a:t>
              </a:r>
            </a:p>
          </p:txBody>
        </p:sp>
        <p:sp>
          <p:nvSpPr>
            <p:cNvPr id="34822" name="TextBox 9"/>
            <p:cNvSpPr txBox="1">
              <a:spLocks noChangeArrowheads="1"/>
            </p:cNvSpPr>
            <p:nvPr/>
          </p:nvSpPr>
          <p:spPr bwMode="auto">
            <a:xfrm>
              <a:off x="4694238" y="2708920"/>
              <a:ext cx="3846512" cy="5953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4823" name="TextBox 10"/>
            <p:cNvSpPr txBox="1">
              <a:spLocks noChangeArrowheads="1"/>
            </p:cNvSpPr>
            <p:nvPr/>
          </p:nvSpPr>
          <p:spPr bwMode="auto">
            <a:xfrm>
              <a:off x="4759325" y="2708920"/>
              <a:ext cx="3716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chemeClr val="bg1"/>
                  </a:solidFill>
                  <a:latin typeface="Myriad Pro" charset="0"/>
                </a:rPr>
                <a:t>Least Important</a:t>
              </a:r>
            </a:p>
          </p:txBody>
        </p:sp>
      </p:grpSp>
    </p:spTree>
    <p:extLst>
      <p:ext uri="{BB962C8B-B14F-4D97-AF65-F5344CB8AC3E}">
        <p14:creationId xmlns:p14="http://schemas.microsoft.com/office/powerpoint/2010/main" val="1980892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204" y="1074186"/>
            <a:ext cx="7800999" cy="5485191"/>
          </a:xfrm>
          <a:prstGeom prst="rect">
            <a:avLst/>
          </a:prstGeom>
        </p:spPr>
      </p:pic>
      <p:sp>
        <p:nvSpPr>
          <p:cNvPr id="2" name="TextBox 1"/>
          <p:cNvSpPr txBox="1"/>
          <p:nvPr/>
        </p:nvSpPr>
        <p:spPr>
          <a:xfrm>
            <a:off x="307222" y="254005"/>
            <a:ext cx="8765062" cy="584776"/>
          </a:xfrm>
          <a:prstGeom prst="rect">
            <a:avLst/>
          </a:prstGeom>
          <a:noFill/>
        </p:spPr>
        <p:txBody>
          <a:bodyPr wrap="none" rtlCol="0">
            <a:spAutoFit/>
          </a:bodyPr>
          <a:lstStyle/>
          <a:p>
            <a:r>
              <a:rPr lang="en-US" sz="3200" b="1" dirty="0" err="1" smtClean="0">
                <a:solidFill>
                  <a:srgbClr val="006600"/>
                </a:solidFill>
                <a:latin typeface="Myriad Pro"/>
                <a:cs typeface="Myriad Pro"/>
              </a:rPr>
              <a:t>Rasch</a:t>
            </a:r>
            <a:r>
              <a:rPr lang="en-US" sz="3200" b="1" dirty="0" smtClean="0">
                <a:solidFill>
                  <a:srgbClr val="006600"/>
                </a:solidFill>
                <a:latin typeface="Myriad Pro"/>
                <a:cs typeface="Myriad Pro"/>
              </a:rPr>
              <a:t> Leadership Item Fit Distribution Patterns</a:t>
            </a:r>
            <a:endParaRPr lang="en-US" sz="3200" b="1" dirty="0">
              <a:solidFill>
                <a:srgbClr val="006600"/>
              </a:solidFill>
              <a:latin typeface="Myriad Pro"/>
              <a:cs typeface="Myriad Pro"/>
            </a:endParaRPr>
          </a:p>
        </p:txBody>
      </p:sp>
    </p:spTree>
    <p:extLst>
      <p:ext uri="{BB962C8B-B14F-4D97-AF65-F5344CB8AC3E}">
        <p14:creationId xmlns:p14="http://schemas.microsoft.com/office/powerpoint/2010/main" val="4901754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3826"/>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1"/>
          <p:cNvSpPr txBox="1">
            <a:spLocks noChangeArrowheads="1"/>
          </p:cNvSpPr>
          <p:nvPr/>
        </p:nvSpPr>
        <p:spPr bwMode="auto">
          <a:xfrm>
            <a:off x="0" y="14958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dirty="0" err="1">
                <a:solidFill>
                  <a:srgbClr val="006600"/>
                </a:solidFill>
                <a:latin typeface="Myriad Pro"/>
                <a:cs typeface="Myriad Pro"/>
              </a:rPr>
              <a:t>Rasch</a:t>
            </a:r>
            <a:r>
              <a:rPr lang="en-US" sz="4000" b="1" dirty="0">
                <a:solidFill>
                  <a:srgbClr val="006600"/>
                </a:solidFill>
                <a:latin typeface="Myriad Pro"/>
                <a:cs typeface="Myriad Pro"/>
              </a:rPr>
              <a:t> Leadership Item Rankings </a:t>
            </a:r>
          </a:p>
          <a:p>
            <a:pPr algn="ctr"/>
            <a:r>
              <a:rPr lang="en-US" sz="4000" b="1" dirty="0">
                <a:solidFill>
                  <a:srgbClr val="006600"/>
                </a:solidFill>
                <a:latin typeface="Myriad Pro"/>
                <a:cs typeface="Myriad Pro"/>
              </a:rPr>
              <a:t>for Survey Participants</a:t>
            </a:r>
          </a:p>
        </p:txBody>
      </p:sp>
      <p:grpSp>
        <p:nvGrpSpPr>
          <p:cNvPr id="34819" name="Group 3"/>
          <p:cNvGrpSpPr>
            <a:grpSpLocks/>
          </p:cNvGrpSpPr>
          <p:nvPr/>
        </p:nvGrpSpPr>
        <p:grpSpPr bwMode="auto">
          <a:xfrm>
            <a:off x="302406" y="1533497"/>
            <a:ext cx="4134657" cy="4855904"/>
            <a:chOff x="590550" y="2852738"/>
            <a:chExt cx="3846513" cy="3594164"/>
          </a:xfrm>
        </p:grpSpPr>
        <p:sp>
          <p:nvSpPr>
            <p:cNvPr id="34824" name="TextBox 3"/>
            <p:cNvSpPr txBox="1">
              <a:spLocks noChangeArrowheads="1"/>
            </p:cNvSpPr>
            <p:nvPr/>
          </p:nvSpPr>
          <p:spPr bwMode="auto">
            <a:xfrm>
              <a:off x="590550" y="3644900"/>
              <a:ext cx="3846513" cy="280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i="1" dirty="0"/>
                <a:t>Honest</a:t>
              </a:r>
            </a:p>
            <a:p>
              <a:pPr algn="ctr"/>
              <a:r>
                <a:rPr lang="en-US" b="1" i="1" dirty="0"/>
                <a:t>Integrity</a:t>
              </a:r>
            </a:p>
            <a:p>
              <a:pPr algn="ctr"/>
              <a:r>
                <a:rPr lang="en-US" b="1" i="1" dirty="0"/>
                <a:t>Adaptability</a:t>
              </a:r>
            </a:p>
            <a:p>
              <a:pPr algn="ctr"/>
              <a:r>
                <a:rPr lang="en-US" b="1" i="1" dirty="0"/>
                <a:t>Self-Knowledge</a:t>
              </a:r>
            </a:p>
            <a:p>
              <a:pPr algn="ctr"/>
              <a:r>
                <a:rPr lang="en-US" b="1" i="1" dirty="0"/>
                <a:t>Caring </a:t>
              </a:r>
            </a:p>
            <a:p>
              <a:pPr algn="ctr"/>
              <a:r>
                <a:rPr lang="en-US" b="1" i="1" dirty="0"/>
                <a:t>Authentic</a:t>
              </a:r>
            </a:p>
            <a:p>
              <a:pPr algn="ctr"/>
              <a:r>
                <a:rPr lang="en-US" b="1" i="1" dirty="0"/>
                <a:t>Compassionate</a:t>
              </a:r>
            </a:p>
            <a:p>
              <a:pPr algn="ctr"/>
              <a:r>
                <a:rPr lang="en-US" b="1" i="1" dirty="0"/>
                <a:t>Communicator </a:t>
              </a:r>
            </a:p>
            <a:p>
              <a:pPr algn="ctr"/>
              <a:r>
                <a:rPr lang="en-US" b="1" i="1" dirty="0"/>
                <a:t>Warmth</a:t>
              </a:r>
            </a:p>
            <a:p>
              <a:pPr algn="ctr"/>
              <a:r>
                <a:rPr lang="en-US" b="1" i="1" dirty="0"/>
                <a:t>Motivating</a:t>
              </a:r>
            </a:p>
          </p:txBody>
        </p:sp>
        <p:sp>
          <p:nvSpPr>
            <p:cNvPr id="34825" name="TextBox 5"/>
            <p:cNvSpPr txBox="1">
              <a:spLocks noChangeArrowheads="1"/>
            </p:cNvSpPr>
            <p:nvPr/>
          </p:nvSpPr>
          <p:spPr bwMode="auto">
            <a:xfrm>
              <a:off x="590551" y="2852738"/>
              <a:ext cx="3787774"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4826" name="TextBox 6"/>
            <p:cNvSpPr txBox="1">
              <a:spLocks noChangeArrowheads="1"/>
            </p:cNvSpPr>
            <p:nvPr/>
          </p:nvSpPr>
          <p:spPr bwMode="auto">
            <a:xfrm>
              <a:off x="661988" y="2852738"/>
              <a:ext cx="3716337" cy="4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solidFill>
                    <a:schemeClr val="bg1"/>
                  </a:solidFill>
                  <a:latin typeface="Myriad Pro" charset="0"/>
                </a:rPr>
                <a:t>Top 10 Ratings</a:t>
              </a:r>
              <a:endParaRPr lang="en-US" sz="3200" b="1" dirty="0">
                <a:solidFill>
                  <a:schemeClr val="bg1"/>
                </a:solidFill>
                <a:latin typeface="Myriad Pro" charset="0"/>
              </a:endParaRPr>
            </a:p>
          </p:txBody>
        </p:sp>
      </p:grpSp>
      <p:grpSp>
        <p:nvGrpSpPr>
          <p:cNvPr id="6" name="Group 5"/>
          <p:cNvGrpSpPr>
            <a:grpSpLocks/>
          </p:cNvGrpSpPr>
          <p:nvPr/>
        </p:nvGrpSpPr>
        <p:grpSpPr bwMode="auto">
          <a:xfrm>
            <a:off x="4475170" y="1533497"/>
            <a:ext cx="4065580" cy="4855904"/>
            <a:chOff x="4729957" y="2708920"/>
            <a:chExt cx="3810793" cy="3594165"/>
          </a:xfrm>
        </p:grpSpPr>
        <p:sp>
          <p:nvSpPr>
            <p:cNvPr id="34821" name="TextBox 3"/>
            <p:cNvSpPr txBox="1">
              <a:spLocks noChangeArrowheads="1"/>
            </p:cNvSpPr>
            <p:nvPr/>
          </p:nvSpPr>
          <p:spPr bwMode="auto">
            <a:xfrm>
              <a:off x="4729957" y="3501082"/>
              <a:ext cx="3775075" cy="280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i="1" dirty="0">
                  <a:solidFill>
                    <a:srgbClr val="000000"/>
                  </a:solidFill>
                </a:rPr>
                <a:t>Competitive</a:t>
              </a:r>
            </a:p>
            <a:p>
              <a:pPr algn="ctr"/>
              <a:r>
                <a:rPr lang="en-US" b="1" i="1" dirty="0">
                  <a:solidFill>
                    <a:srgbClr val="000000"/>
                  </a:solidFill>
                </a:rPr>
                <a:t>Emotionally Tough</a:t>
              </a:r>
            </a:p>
            <a:p>
              <a:pPr algn="ctr"/>
              <a:r>
                <a:rPr lang="en-US" b="1" i="1" dirty="0">
                  <a:solidFill>
                    <a:srgbClr val="000000"/>
                  </a:solidFill>
                </a:rPr>
                <a:t>Forceful</a:t>
              </a:r>
            </a:p>
            <a:p>
              <a:pPr algn="ctr"/>
              <a:r>
                <a:rPr lang="en-US" b="1" i="1" dirty="0">
                  <a:solidFill>
                    <a:srgbClr val="000000"/>
                  </a:solidFill>
                </a:rPr>
                <a:t>Submissive</a:t>
              </a:r>
            </a:p>
            <a:p>
              <a:pPr algn="ctr"/>
              <a:r>
                <a:rPr lang="en-US" b="1" i="1" dirty="0">
                  <a:solidFill>
                    <a:srgbClr val="000000"/>
                  </a:solidFill>
                </a:rPr>
                <a:t>Aggressive</a:t>
              </a:r>
            </a:p>
            <a:p>
              <a:pPr algn="ctr"/>
              <a:r>
                <a:rPr lang="en-US" b="1" i="1" dirty="0">
                  <a:solidFill>
                    <a:srgbClr val="000000"/>
                  </a:solidFill>
                </a:rPr>
                <a:t>Conflict Inducer</a:t>
              </a:r>
            </a:p>
            <a:p>
              <a:pPr algn="ctr"/>
              <a:r>
                <a:rPr lang="en-US" b="1" i="1" dirty="0">
                  <a:solidFill>
                    <a:srgbClr val="000000"/>
                  </a:solidFill>
                </a:rPr>
                <a:t>Indirect</a:t>
              </a:r>
            </a:p>
            <a:p>
              <a:pPr algn="ctr"/>
              <a:r>
                <a:rPr lang="en-US" b="1" i="1" dirty="0">
                  <a:solidFill>
                    <a:srgbClr val="000000"/>
                  </a:solidFill>
                </a:rPr>
                <a:t>Dominant</a:t>
              </a:r>
            </a:p>
            <a:p>
              <a:pPr algn="ctr"/>
              <a:r>
                <a:rPr lang="en-US" b="1" i="1" dirty="0">
                  <a:solidFill>
                    <a:srgbClr val="000000"/>
                  </a:solidFill>
                </a:rPr>
                <a:t>Celebrity</a:t>
              </a:r>
            </a:p>
            <a:p>
              <a:pPr algn="ctr"/>
              <a:r>
                <a:rPr lang="en-US" b="1" i="1" dirty="0">
                  <a:solidFill>
                    <a:srgbClr val="000000"/>
                  </a:solidFill>
                </a:rPr>
                <a:t>Self-Centere</a:t>
              </a:r>
              <a:r>
                <a:rPr lang="en-US" i="1" dirty="0">
                  <a:solidFill>
                    <a:srgbClr val="000000"/>
                  </a:solidFill>
                </a:rPr>
                <a:t>d</a:t>
              </a:r>
            </a:p>
          </p:txBody>
        </p:sp>
        <p:sp>
          <p:nvSpPr>
            <p:cNvPr id="34822" name="TextBox 9"/>
            <p:cNvSpPr txBox="1">
              <a:spLocks noChangeArrowheads="1"/>
            </p:cNvSpPr>
            <p:nvPr/>
          </p:nvSpPr>
          <p:spPr bwMode="auto">
            <a:xfrm>
              <a:off x="4759325" y="2708920"/>
              <a:ext cx="3781425" cy="5953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4823" name="TextBox 10"/>
            <p:cNvSpPr txBox="1">
              <a:spLocks noChangeArrowheads="1"/>
            </p:cNvSpPr>
            <p:nvPr/>
          </p:nvSpPr>
          <p:spPr bwMode="auto">
            <a:xfrm>
              <a:off x="4759325" y="2708920"/>
              <a:ext cx="3716338" cy="43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solidFill>
                    <a:schemeClr val="bg1"/>
                  </a:solidFill>
                  <a:latin typeface="Myriad Pro" charset="0"/>
                </a:rPr>
                <a:t>Bottom 10 Ratings</a:t>
              </a:r>
              <a:endParaRPr lang="en-US" sz="3200" b="1" dirty="0">
                <a:solidFill>
                  <a:schemeClr val="bg1"/>
                </a:solidFill>
                <a:latin typeface="Myriad Pro" charset="0"/>
              </a:endParaRPr>
            </a:p>
          </p:txBody>
        </p:sp>
      </p:grpSp>
    </p:spTree>
    <p:extLst>
      <p:ext uri="{BB962C8B-B14F-4D97-AF65-F5344CB8AC3E}">
        <p14:creationId xmlns:p14="http://schemas.microsoft.com/office/powerpoint/2010/main" val="4130978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Content Placeholder 2"/>
          <p:cNvSpPr>
            <a:spLocks noGrp="1"/>
          </p:cNvSpPr>
          <p:nvPr>
            <p:ph idx="4294967295"/>
          </p:nvPr>
        </p:nvSpPr>
        <p:spPr>
          <a:xfrm>
            <a:off x="4932363" y="2098675"/>
            <a:ext cx="3630612" cy="4975225"/>
          </a:xfrm>
          <a:prstGeom prst="rect">
            <a:avLst/>
          </a:prstGeom>
        </p:spPr>
        <p:txBody>
          <a:bodyPr/>
          <a:lstStyle/>
          <a:p>
            <a:pPr marL="0" indent="0" eaLnBrk="1" hangingPunct="1">
              <a:lnSpc>
                <a:spcPts val="4000"/>
              </a:lnSpc>
              <a:spcBef>
                <a:spcPct val="0"/>
              </a:spcBef>
              <a:buFontTx/>
              <a:buNone/>
            </a:pPr>
            <a:r>
              <a:rPr lang="en-US" sz="4000" b="1" i="1" dirty="0">
                <a:latin typeface="Myriad Pro" charset="0"/>
              </a:rPr>
              <a:t>Achievement-   </a:t>
            </a:r>
            <a:br>
              <a:rPr lang="en-US" sz="4000" b="1" i="1" dirty="0">
                <a:latin typeface="Myriad Pro" charset="0"/>
              </a:rPr>
            </a:br>
            <a:r>
              <a:rPr lang="en-US" sz="4000" b="1" i="1" dirty="0">
                <a:latin typeface="Myriad Pro" charset="0"/>
              </a:rPr>
              <a:t>    focused</a:t>
            </a:r>
          </a:p>
          <a:p>
            <a:pPr marL="0" indent="0" eaLnBrk="1" hangingPunct="1">
              <a:spcBef>
                <a:spcPts val="100"/>
              </a:spcBef>
              <a:buFontTx/>
              <a:buNone/>
            </a:pPr>
            <a:r>
              <a:rPr lang="en-US" sz="4000" b="1" i="1" dirty="0" smtClean="0">
                <a:latin typeface="Myriad Pro" charset="0"/>
              </a:rPr>
              <a:t>Creative</a:t>
            </a:r>
            <a:endParaRPr lang="en-US" sz="4000" b="1" i="1" dirty="0">
              <a:latin typeface="Myriad Pro" charset="0"/>
            </a:endParaRPr>
          </a:p>
          <a:p>
            <a:pPr marL="0" indent="0" eaLnBrk="1" hangingPunct="1">
              <a:spcBef>
                <a:spcPts val="100"/>
              </a:spcBef>
              <a:buFontTx/>
              <a:buNone/>
            </a:pPr>
            <a:r>
              <a:rPr lang="en-US" sz="4000" b="1" i="1" dirty="0" smtClean="0">
                <a:latin typeface="Myriad Pro" charset="0"/>
              </a:rPr>
              <a:t>Self-confident</a:t>
            </a:r>
            <a:endParaRPr lang="en-US" sz="4000" b="1" i="1" dirty="0">
              <a:latin typeface="Myriad Pro" charset="0"/>
            </a:endParaRPr>
          </a:p>
          <a:p>
            <a:pPr marL="0" indent="0" eaLnBrk="1" hangingPunct="1">
              <a:spcBef>
                <a:spcPts val="100"/>
              </a:spcBef>
              <a:buFontTx/>
              <a:buNone/>
            </a:pPr>
            <a:r>
              <a:rPr lang="en-US" sz="4000" b="1" i="1" dirty="0" smtClean="0">
                <a:latin typeface="Myriad Pro" charset="0"/>
              </a:rPr>
              <a:t>Engaging</a:t>
            </a:r>
          </a:p>
          <a:p>
            <a:pPr marL="0" indent="0" eaLnBrk="1" hangingPunct="1">
              <a:spcBef>
                <a:spcPts val="100"/>
              </a:spcBef>
              <a:buFontTx/>
              <a:buNone/>
            </a:pPr>
            <a:r>
              <a:rPr lang="en-US" sz="4000" b="1" i="1" dirty="0" smtClean="0">
                <a:latin typeface="Myriad Pro" charset="0"/>
              </a:rPr>
              <a:t>Mindful</a:t>
            </a:r>
            <a:endParaRPr lang="en-US" sz="4000" b="1" i="1" dirty="0">
              <a:latin typeface="Myriad Pro" charset="0"/>
            </a:endParaRPr>
          </a:p>
        </p:txBody>
      </p:sp>
      <p:sp>
        <p:nvSpPr>
          <p:cNvPr id="28675" name="Content Placeholder 2"/>
          <p:cNvSpPr txBox="1">
            <a:spLocks/>
          </p:cNvSpPr>
          <p:nvPr/>
        </p:nvSpPr>
        <p:spPr bwMode="auto">
          <a:xfrm>
            <a:off x="941388" y="1989138"/>
            <a:ext cx="3630612"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4200" b="1" i="1" dirty="0" smtClean="0">
                <a:latin typeface="Myriad Pro" charset="0"/>
              </a:rPr>
              <a:t>Creative</a:t>
            </a:r>
            <a:endParaRPr lang="en-US" sz="4200" b="1" i="1" dirty="0">
              <a:latin typeface="Myriad Pro" charset="0"/>
            </a:endParaRPr>
          </a:p>
          <a:p>
            <a:pPr eaLnBrk="1" hangingPunct="1">
              <a:buFont typeface="Arial" charset="0"/>
              <a:buNone/>
            </a:pPr>
            <a:r>
              <a:rPr lang="en-US" sz="4000" b="1" i="1" dirty="0" smtClean="0">
                <a:latin typeface="Myriad Pro" charset="0"/>
              </a:rPr>
              <a:t>Honest</a:t>
            </a:r>
          </a:p>
          <a:p>
            <a:pPr eaLnBrk="1" hangingPunct="1">
              <a:buFont typeface="Arial" charset="0"/>
              <a:buNone/>
            </a:pPr>
            <a:r>
              <a:rPr lang="en-US" sz="4000" b="1" i="1" dirty="0" smtClean="0">
                <a:latin typeface="Myriad Pro" charset="0"/>
              </a:rPr>
              <a:t>Fair</a:t>
            </a:r>
            <a:endParaRPr lang="en-US" sz="4000" b="1" i="1" dirty="0">
              <a:latin typeface="Myriad Pro" charset="0"/>
            </a:endParaRPr>
          </a:p>
          <a:p>
            <a:pPr eaLnBrk="1" hangingPunct="1">
              <a:buFont typeface="Arial" charset="0"/>
              <a:buNone/>
            </a:pPr>
            <a:r>
              <a:rPr lang="en-US" sz="4000" b="1" i="1" dirty="0" smtClean="0">
                <a:latin typeface="Myriad Pro" charset="0"/>
              </a:rPr>
              <a:t>Respectful</a:t>
            </a:r>
            <a:endParaRPr lang="en-US" sz="4000" b="1" i="1" dirty="0">
              <a:latin typeface="Myriad Pro" charset="0"/>
            </a:endParaRPr>
          </a:p>
          <a:p>
            <a:pPr eaLnBrk="1" hangingPunct="1">
              <a:buFont typeface="Arial" charset="0"/>
              <a:buNone/>
            </a:pPr>
            <a:r>
              <a:rPr lang="en-US" sz="4000" b="1" i="1" dirty="0" smtClean="0">
                <a:latin typeface="Myriad Pro" charset="0"/>
              </a:rPr>
              <a:t>Value-centered</a:t>
            </a:r>
            <a:endParaRPr lang="en-US" sz="4000" b="1" i="1" dirty="0">
              <a:latin typeface="Myriad Pro" charset="0"/>
            </a:endParaRPr>
          </a:p>
          <a:p>
            <a:pPr eaLnBrk="1" hangingPunct="1">
              <a:buFont typeface="Arial" charset="0"/>
              <a:buNone/>
            </a:pPr>
            <a:r>
              <a:rPr lang="en-US" sz="4000" b="1" i="1" dirty="0" smtClean="0">
                <a:latin typeface="Myriad Pro" charset="0"/>
              </a:rPr>
              <a:t>Sensitive</a:t>
            </a:r>
            <a:endParaRPr lang="en-US" sz="4000" b="1" i="1" dirty="0">
              <a:latin typeface="Myriad Pro" charset="0"/>
            </a:endParaRPr>
          </a:p>
        </p:txBody>
      </p:sp>
      <p:sp>
        <p:nvSpPr>
          <p:cNvPr id="28676" name="TextBox 5"/>
          <p:cNvSpPr txBox="1">
            <a:spLocks noChangeArrowheads="1"/>
          </p:cNvSpPr>
          <p:nvPr/>
        </p:nvSpPr>
        <p:spPr bwMode="auto">
          <a:xfrm>
            <a:off x="0" y="9112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smtClean="0">
                <a:solidFill>
                  <a:srgbClr val="006600"/>
                </a:solidFill>
                <a:latin typeface="Myriad Pro" charset="0"/>
              </a:rPr>
              <a:t>Barack Obama’s Leadership Style Is:</a:t>
            </a:r>
            <a:endParaRPr lang="en-US" sz="4000" dirty="0">
              <a:solidFill>
                <a:srgbClr val="006600"/>
              </a:solidFill>
            </a:endParaRPr>
          </a:p>
        </p:txBody>
      </p:sp>
    </p:spTree>
    <p:extLst>
      <p:ext uri="{BB962C8B-B14F-4D97-AF65-F5344CB8AC3E}">
        <p14:creationId xmlns:p14="http://schemas.microsoft.com/office/powerpoint/2010/main" val="211746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p:tgtEl>
                                          <p:spTgt spid="2867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867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 calcmode="lin" valueType="num">
                                      <p:cBhvr additive="base">
                                        <p:cTn id="11" dur="500"/>
                                        <p:tgtEl>
                                          <p:spTgt spid="2867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8675">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 calcmode="lin" valueType="num">
                                      <p:cBhvr additive="base">
                                        <p:cTn id="15" dur="500"/>
                                        <p:tgtEl>
                                          <p:spTgt spid="2867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8675">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 calcmode="lin" valueType="num">
                                      <p:cBhvr additive="base">
                                        <p:cTn id="19" dur="500"/>
                                        <p:tgtEl>
                                          <p:spTgt spid="2867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8675">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 calcmode="lin" valueType="num">
                                      <p:cBhvr additive="base">
                                        <p:cTn id="23" dur="500"/>
                                        <p:tgtEl>
                                          <p:spTgt spid="2867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8675">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anim calcmode="lin" valueType="num">
                                      <p:cBhvr additive="base">
                                        <p:cTn id="27" dur="500"/>
                                        <p:tgtEl>
                                          <p:spTgt spid="28675">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867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8674">
                                            <p:txEl>
                                              <p:pRg st="0" end="0"/>
                                            </p:txEl>
                                          </p:spTgt>
                                        </p:tgtEl>
                                        <p:attrNameLst>
                                          <p:attrName>style.visibility</p:attrName>
                                        </p:attrNameLst>
                                      </p:cBhvr>
                                      <p:to>
                                        <p:strVal val="visible"/>
                                      </p:to>
                                    </p:set>
                                    <p:anim calcmode="lin" valueType="num">
                                      <p:cBhvr additive="base">
                                        <p:cTn id="33" dur="500"/>
                                        <p:tgtEl>
                                          <p:spTgt spid="28674">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8674">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28674">
                                            <p:txEl>
                                              <p:pRg st="1" end="1"/>
                                            </p:txEl>
                                          </p:spTgt>
                                        </p:tgtEl>
                                        <p:attrNameLst>
                                          <p:attrName>style.visibility</p:attrName>
                                        </p:attrNameLst>
                                      </p:cBhvr>
                                      <p:to>
                                        <p:strVal val="visible"/>
                                      </p:to>
                                    </p:set>
                                    <p:anim calcmode="lin" valueType="num">
                                      <p:cBhvr additive="base">
                                        <p:cTn id="37" dur="500"/>
                                        <p:tgtEl>
                                          <p:spTgt spid="28674">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8674">
                                            <p:txEl>
                                              <p:pRg st="1" end="1"/>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28674">
                                            <p:txEl>
                                              <p:pRg st="2" end="2"/>
                                            </p:txEl>
                                          </p:spTgt>
                                        </p:tgtEl>
                                        <p:attrNameLst>
                                          <p:attrName>style.visibility</p:attrName>
                                        </p:attrNameLst>
                                      </p:cBhvr>
                                      <p:to>
                                        <p:strVal val="visible"/>
                                      </p:to>
                                    </p:set>
                                    <p:anim calcmode="lin" valueType="num">
                                      <p:cBhvr additive="base">
                                        <p:cTn id="41" dur="500"/>
                                        <p:tgtEl>
                                          <p:spTgt spid="28674">
                                            <p:txEl>
                                              <p:pRg st="2" end="2"/>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8674">
                                            <p:txEl>
                                              <p:pRg st="2" end="2"/>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28674">
                                            <p:txEl>
                                              <p:pRg st="3" end="3"/>
                                            </p:txEl>
                                          </p:spTgt>
                                        </p:tgtEl>
                                        <p:attrNameLst>
                                          <p:attrName>style.visibility</p:attrName>
                                        </p:attrNameLst>
                                      </p:cBhvr>
                                      <p:to>
                                        <p:strVal val="visible"/>
                                      </p:to>
                                    </p:set>
                                    <p:anim calcmode="lin" valueType="num">
                                      <p:cBhvr additive="base">
                                        <p:cTn id="45" dur="500"/>
                                        <p:tgtEl>
                                          <p:spTgt spid="28674">
                                            <p:txEl>
                                              <p:pRg st="3" end="3"/>
                                            </p:txEl>
                                          </p:spTgt>
                                        </p:tgtEl>
                                        <p:attrNameLst>
                                          <p:attrName>ppt_y</p:attrName>
                                        </p:attrNameLst>
                                      </p:cBhvr>
                                      <p:tavLst>
                                        <p:tav tm="0">
                                          <p:val>
                                            <p:strVal val="#ppt_y+#ppt_h*1.125000"/>
                                          </p:val>
                                        </p:tav>
                                        <p:tav tm="100000">
                                          <p:val>
                                            <p:strVal val="#ppt_y"/>
                                          </p:val>
                                        </p:tav>
                                      </p:tavLst>
                                    </p:anim>
                                    <p:animEffect transition="in" filter="wipe(up)">
                                      <p:cBhvr>
                                        <p:cTn id="46" dur="500"/>
                                        <p:tgtEl>
                                          <p:spTgt spid="28674">
                                            <p:txEl>
                                              <p:pRg st="3" end="3"/>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28674">
                                            <p:txEl>
                                              <p:pRg st="4" end="4"/>
                                            </p:txEl>
                                          </p:spTgt>
                                        </p:tgtEl>
                                        <p:attrNameLst>
                                          <p:attrName>style.visibility</p:attrName>
                                        </p:attrNameLst>
                                      </p:cBhvr>
                                      <p:to>
                                        <p:strVal val="visible"/>
                                      </p:to>
                                    </p:set>
                                    <p:anim calcmode="lin" valueType="num">
                                      <p:cBhvr additive="base">
                                        <p:cTn id="49" dur="500"/>
                                        <p:tgtEl>
                                          <p:spTgt spid="28674">
                                            <p:txEl>
                                              <p:pRg st="4" end="4"/>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8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3"/>
          <p:cNvSpPr txBox="1">
            <a:spLocks noChangeArrowheads="1"/>
          </p:cNvSpPr>
          <p:nvPr/>
        </p:nvSpPr>
        <p:spPr bwMode="auto">
          <a:xfrm flipH="1">
            <a:off x="0" y="217805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400" b="1">
                <a:solidFill>
                  <a:srgbClr val="006600"/>
                </a:solidFill>
                <a:latin typeface="Myriad Pro" charset="0"/>
              </a:rPr>
              <a:t>Who are you </a:t>
            </a:r>
            <a:br>
              <a:rPr lang="en-US" sz="5400" b="1">
                <a:solidFill>
                  <a:srgbClr val="006600"/>
                </a:solidFill>
                <a:latin typeface="Myriad Pro" charset="0"/>
              </a:rPr>
            </a:br>
            <a:r>
              <a:rPr lang="en-US" sz="5400" b="1">
                <a:solidFill>
                  <a:srgbClr val="006600"/>
                </a:solidFill>
                <a:latin typeface="Myriad Pro" charset="0"/>
              </a:rPr>
              <a:t>willing to follow?</a:t>
            </a:r>
          </a:p>
        </p:txBody>
      </p:sp>
    </p:spTree>
    <p:extLst>
      <p:ext uri="{BB962C8B-B14F-4D97-AF65-F5344CB8AC3E}">
        <p14:creationId xmlns:p14="http://schemas.microsoft.com/office/powerpoint/2010/main" val="29021322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3"/>
          <p:cNvSpPr txBox="1">
            <a:spLocks noChangeArrowheads="1"/>
          </p:cNvSpPr>
          <p:nvPr/>
        </p:nvSpPr>
        <p:spPr bwMode="auto">
          <a:xfrm flipH="1">
            <a:off x="611188" y="2178050"/>
            <a:ext cx="82089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400" b="1">
                <a:solidFill>
                  <a:srgbClr val="006600"/>
                </a:solidFill>
                <a:latin typeface="Myriad Pro" charset="0"/>
              </a:rPr>
              <a:t>What kind of leader </a:t>
            </a:r>
            <a:br>
              <a:rPr lang="en-US" sz="5400" b="1">
                <a:solidFill>
                  <a:srgbClr val="006600"/>
                </a:solidFill>
                <a:latin typeface="Myriad Pro" charset="0"/>
              </a:rPr>
            </a:br>
            <a:r>
              <a:rPr lang="en-US" sz="5400" b="1">
                <a:solidFill>
                  <a:srgbClr val="006600"/>
                </a:solidFill>
                <a:latin typeface="Myriad Pro" charset="0"/>
              </a:rPr>
              <a:t>are you going to be?</a:t>
            </a:r>
          </a:p>
        </p:txBody>
      </p:sp>
    </p:spTree>
    <p:extLst>
      <p:ext uri="{BB962C8B-B14F-4D97-AF65-F5344CB8AC3E}">
        <p14:creationId xmlns:p14="http://schemas.microsoft.com/office/powerpoint/2010/main" val="4903982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extBox 3"/>
          <p:cNvSpPr txBox="1">
            <a:spLocks noChangeArrowheads="1"/>
          </p:cNvSpPr>
          <p:nvPr/>
        </p:nvSpPr>
        <p:spPr bwMode="auto">
          <a:xfrm flipH="1">
            <a:off x="-7938" y="1557338"/>
            <a:ext cx="915193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400" b="1" dirty="0" smtClean="0">
                <a:solidFill>
                  <a:srgbClr val="006600"/>
                </a:solidFill>
                <a:latin typeface="Myriad Pro" pitchFamily="34" charset="0"/>
                <a:ea typeface="ＭＳ Ｐゴシック" pitchFamily="34" charset="-128"/>
                <a:cs typeface="+mn-cs"/>
              </a:rPr>
              <a:t>What could we have </a:t>
            </a:r>
            <a:br>
              <a:rPr lang="en-US" altLang="en-US" sz="5400" b="1" dirty="0" smtClean="0">
                <a:solidFill>
                  <a:srgbClr val="006600"/>
                </a:solidFill>
                <a:latin typeface="Myriad Pro" pitchFamily="34" charset="0"/>
                <a:ea typeface="ＭＳ Ｐゴシック" pitchFamily="34" charset="-128"/>
                <a:cs typeface="+mn-cs"/>
              </a:rPr>
            </a:br>
            <a:r>
              <a:rPr lang="en-US" altLang="en-US" sz="5400" b="1" dirty="0" smtClean="0">
                <a:solidFill>
                  <a:srgbClr val="006600"/>
                </a:solidFill>
                <a:latin typeface="Myriad Pro" pitchFamily="34" charset="0"/>
                <a:ea typeface="ＭＳ Ｐゴシック" pitchFamily="34" charset="-128"/>
                <a:cs typeface="+mn-cs"/>
              </a:rPr>
              <a:t>if we welcomed </a:t>
            </a:r>
            <a:br>
              <a:rPr lang="en-US" altLang="en-US" sz="5400" b="1" dirty="0" smtClean="0">
                <a:solidFill>
                  <a:srgbClr val="006600"/>
                </a:solidFill>
                <a:latin typeface="Myriad Pro" pitchFamily="34" charset="0"/>
                <a:ea typeface="ＭＳ Ｐゴシック" pitchFamily="34" charset="-128"/>
                <a:cs typeface="+mn-cs"/>
              </a:rPr>
            </a:br>
            <a:r>
              <a:rPr lang="en-US" altLang="en-US" sz="5400" b="1" dirty="0" smtClean="0">
                <a:solidFill>
                  <a:srgbClr val="006600"/>
                </a:solidFill>
                <a:latin typeface="Myriad Pro" pitchFamily="34" charset="0"/>
                <a:ea typeface="ＭＳ Ｐゴシック" pitchFamily="34" charset="-128"/>
                <a:cs typeface="+mn-cs"/>
              </a:rPr>
              <a:t>different</a:t>
            </a:r>
            <a:r>
              <a:rPr lang="en-US" altLang="en-US" sz="5400" b="1" spc="600" dirty="0" smtClean="0">
                <a:solidFill>
                  <a:srgbClr val="006600"/>
                </a:solidFill>
                <a:latin typeface="Myriad Pro" pitchFamily="34" charset="0"/>
                <a:ea typeface="ＭＳ Ｐゴシック" pitchFamily="34" charset="-128"/>
                <a:cs typeface="+mn-cs"/>
              </a:rPr>
              <a:t> </a:t>
            </a:r>
            <a:r>
              <a:rPr lang="en-US" altLang="en-US" sz="5400" b="1" dirty="0" smtClean="0">
                <a:solidFill>
                  <a:srgbClr val="006600"/>
                </a:solidFill>
                <a:latin typeface="Myriad Pro" pitchFamily="34" charset="0"/>
                <a:ea typeface="ＭＳ Ｐゴシック" pitchFamily="34" charset="-128"/>
                <a:cs typeface="+mn-cs"/>
              </a:rPr>
              <a:t>leadership</a:t>
            </a:r>
            <a:r>
              <a:rPr lang="en-US" altLang="en-US" sz="5400" b="1" spc="600" dirty="0" smtClean="0">
                <a:solidFill>
                  <a:srgbClr val="006600"/>
                </a:solidFill>
                <a:latin typeface="Myriad Pro" pitchFamily="34" charset="0"/>
                <a:ea typeface="ＭＳ Ｐゴシック" pitchFamily="34" charset="-128"/>
                <a:cs typeface="+mn-cs"/>
              </a:rPr>
              <a:t> </a:t>
            </a:r>
          </a:p>
          <a:p>
            <a:pPr algn="ctr">
              <a:spcBef>
                <a:spcPct val="0"/>
              </a:spcBef>
              <a:buFontTx/>
              <a:buNone/>
              <a:defRPr/>
            </a:pPr>
            <a:r>
              <a:rPr lang="en-US" altLang="en-US" sz="5400" b="1" dirty="0" smtClean="0">
                <a:solidFill>
                  <a:srgbClr val="006600"/>
                </a:solidFill>
                <a:latin typeface="Myriad Pro" pitchFamily="34" charset="0"/>
                <a:ea typeface="ＭＳ Ｐゴシック" pitchFamily="34" charset="-128"/>
                <a:cs typeface="+mn-cs"/>
              </a:rPr>
              <a:t>styles?</a:t>
            </a:r>
          </a:p>
          <a:p>
            <a:pPr algn="ctr">
              <a:spcBef>
                <a:spcPct val="0"/>
              </a:spcBef>
              <a:buFontTx/>
              <a:buNone/>
              <a:defRPr/>
            </a:pPr>
            <a:endParaRPr lang="en-US" altLang="en-US" sz="5400" b="1" dirty="0" smtClean="0">
              <a:solidFill>
                <a:srgbClr val="006600"/>
              </a:solidFill>
              <a:latin typeface="Myriad Pro" pitchFamily="34" charset="0"/>
              <a:ea typeface="ＭＳ Ｐゴシック" pitchFamily="34" charset="-128"/>
              <a:cs typeface="+mn-cs"/>
            </a:endParaRPr>
          </a:p>
        </p:txBody>
      </p:sp>
    </p:spTree>
    <p:extLst>
      <p:ext uri="{BB962C8B-B14F-4D97-AF65-F5344CB8AC3E}">
        <p14:creationId xmlns:p14="http://schemas.microsoft.com/office/powerpoint/2010/main" val="606623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7610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
          <p:cNvSpPr txBox="1">
            <a:spLocks noChangeArrowheads="1"/>
          </p:cNvSpPr>
          <p:nvPr/>
        </p:nvSpPr>
        <p:spPr bwMode="auto">
          <a:xfrm>
            <a:off x="323849" y="476250"/>
            <a:ext cx="85693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006600"/>
                </a:solidFill>
                <a:latin typeface="Myriad Pro"/>
                <a:cs typeface="Myriad Pro"/>
              </a:rPr>
              <a:t>US Presidents’ Perspectives on American </a:t>
            </a:r>
            <a:r>
              <a:rPr lang="en-US" sz="2800" b="1" dirty="0" smtClean="0">
                <a:solidFill>
                  <a:srgbClr val="006600"/>
                </a:solidFill>
                <a:latin typeface="Myriad Pro"/>
                <a:cs typeface="Myriad Pro"/>
              </a:rPr>
              <a:t>Indians</a:t>
            </a:r>
            <a:endParaRPr lang="en-US" sz="2800" b="1" dirty="0">
              <a:solidFill>
                <a:srgbClr val="006600"/>
              </a:solidFill>
              <a:latin typeface="Myriad Pro"/>
              <a:cs typeface="Myriad Pro"/>
            </a:endParaRPr>
          </a:p>
          <a:p>
            <a:pPr algn="ctr" eaLnBrk="1" hangingPunct="1"/>
            <a:r>
              <a:rPr lang="en-US" sz="2800" b="1" dirty="0">
                <a:solidFill>
                  <a:srgbClr val="006600"/>
                </a:solidFill>
                <a:latin typeface="Myriad Pro"/>
                <a:cs typeface="Myriad Pro"/>
              </a:rPr>
              <a:t>Selected Quotations*</a:t>
            </a:r>
          </a:p>
          <a:p>
            <a:pPr algn="ctr" eaLnBrk="1" hangingPunct="1"/>
            <a:endParaRPr lang="en-US" b="1" dirty="0">
              <a:solidFill>
                <a:srgbClr val="006600"/>
              </a:solidFill>
              <a:latin typeface="Myriad Pro"/>
              <a:cs typeface="Myriad Pro"/>
            </a:endParaRPr>
          </a:p>
          <a:p>
            <a:pPr algn="ctr" eaLnBrk="1" hangingPunct="1"/>
            <a:endParaRPr lang="en-US" b="1" dirty="0">
              <a:solidFill>
                <a:srgbClr val="006600"/>
              </a:solidFill>
              <a:latin typeface="Myriad Pro"/>
              <a:cs typeface="Myriad Pro"/>
            </a:endParaRPr>
          </a:p>
        </p:txBody>
      </p:sp>
      <p:sp>
        <p:nvSpPr>
          <p:cNvPr id="15363" name="TextBox 2"/>
          <p:cNvSpPr txBox="1">
            <a:spLocks noChangeArrowheads="1"/>
          </p:cNvSpPr>
          <p:nvPr/>
        </p:nvSpPr>
        <p:spPr bwMode="auto">
          <a:xfrm>
            <a:off x="684213" y="1789017"/>
            <a:ext cx="8208962" cy="59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Myriad Pro"/>
                <a:cs typeface="Myriad Pro"/>
              </a:rPr>
              <a:t>“Indians and wolves are both beasts of prey, </a:t>
            </a:r>
            <a:r>
              <a:rPr lang="en-US" sz="1800" i="1" dirty="0" err="1">
                <a:latin typeface="Myriad Pro"/>
                <a:cs typeface="Myriad Pro"/>
              </a:rPr>
              <a:t>tho</a:t>
            </a:r>
            <a:r>
              <a:rPr lang="en-US" sz="1800" i="1" dirty="0">
                <a:latin typeface="Myriad Pro"/>
                <a:cs typeface="Myriad Pro"/>
              </a:rPr>
              <a:t>’ they differ in shape.”</a:t>
            </a:r>
            <a:endParaRPr lang="en-US" altLang="ja-JP" sz="1800" dirty="0">
              <a:latin typeface="Myriad Pro"/>
              <a:cs typeface="Myriad Pro"/>
            </a:endParaRPr>
          </a:p>
          <a:p>
            <a:pPr eaLnBrk="1" hangingPunct="1"/>
            <a:r>
              <a:rPr lang="en-US" sz="1800" dirty="0">
                <a:latin typeface="Myriad Pro"/>
                <a:cs typeface="Myriad Pro"/>
              </a:rPr>
              <a:t> </a:t>
            </a:r>
            <a:r>
              <a:rPr lang="en-US" sz="1800" i="1" dirty="0">
                <a:latin typeface="Myriad Pro"/>
                <a:cs typeface="Myriad Pro"/>
              </a:rPr>
              <a:t>-- </a:t>
            </a:r>
            <a:r>
              <a:rPr lang="en-US" sz="1800" b="1" i="1" dirty="0">
                <a:latin typeface="Myriad Pro"/>
                <a:cs typeface="Myriad Pro"/>
              </a:rPr>
              <a:t>George Washington</a:t>
            </a:r>
            <a:r>
              <a:rPr lang="en-US" sz="1800" i="1" dirty="0">
                <a:latin typeface="Myriad Pro"/>
                <a:cs typeface="Myriad Pro"/>
              </a:rPr>
              <a:t> </a:t>
            </a:r>
          </a:p>
          <a:p>
            <a:pPr eaLnBrk="1" hangingPunct="1"/>
            <a:endParaRPr lang="en-US" sz="1800" dirty="0">
              <a:latin typeface="Myriad Pro"/>
              <a:cs typeface="Myriad Pro"/>
            </a:endParaRPr>
          </a:p>
          <a:p>
            <a:pPr eaLnBrk="1" hangingPunct="1"/>
            <a:r>
              <a:rPr lang="en-US" sz="1800" i="1" dirty="0">
                <a:latin typeface="Myriad Pro"/>
                <a:cs typeface="Myriad Pro"/>
              </a:rPr>
              <a:t>“That those tribes cannot exist surrounded by our settlements and in continual contact with our citizens is certain. They have neither the intelligence, the industry, the moral habits, nor the desire of improvement which are essential to any favorable change in their condition. Established in the midst of another and a superior race, and without appreciating the causes of their inferiority or seeking to control them, they must necessarily yield to the force of circumstances and ere long disappear.”</a:t>
            </a:r>
            <a:endParaRPr lang="en-US" altLang="ja-JP" sz="1800" dirty="0">
              <a:latin typeface="Myriad Pro"/>
              <a:cs typeface="Myriad Pro"/>
            </a:endParaRPr>
          </a:p>
          <a:p>
            <a:pPr eaLnBrk="1" hangingPunct="1"/>
            <a:r>
              <a:rPr lang="en-US" sz="1800" i="1" dirty="0">
                <a:latin typeface="Myriad Pro"/>
                <a:cs typeface="Myriad Pro"/>
              </a:rPr>
              <a:t> -- </a:t>
            </a:r>
            <a:r>
              <a:rPr lang="en-US" sz="1800" b="1" i="1" dirty="0">
                <a:latin typeface="Myriad Pro"/>
                <a:cs typeface="Myriad Pro"/>
              </a:rPr>
              <a:t>Andrew Jackson</a:t>
            </a:r>
          </a:p>
          <a:p>
            <a:pPr eaLnBrk="1" hangingPunct="1"/>
            <a:endParaRPr lang="en-US" sz="1800" b="1" dirty="0">
              <a:latin typeface="Myriad Pro"/>
              <a:cs typeface="Myriad Pro"/>
            </a:endParaRPr>
          </a:p>
          <a:p>
            <a:pPr eaLnBrk="1" hangingPunct="1"/>
            <a:r>
              <a:rPr lang="en-US" sz="1800" i="1" dirty="0">
                <a:latin typeface="Myriad Pro"/>
                <a:cs typeface="Myriad Pro"/>
              </a:rPr>
              <a:t>“I don’t go so far as to think that the only good Indians are dead Indians, but I believe nine out of ten are, and I shouldn’t like to inquire too closely into the case of the tenth.”</a:t>
            </a:r>
            <a:endParaRPr lang="en-US" altLang="ja-JP" sz="1800" dirty="0">
              <a:latin typeface="Myriad Pro"/>
              <a:cs typeface="Myriad Pro"/>
            </a:endParaRPr>
          </a:p>
          <a:p>
            <a:pPr eaLnBrk="1" hangingPunct="1"/>
            <a:r>
              <a:rPr lang="en-US" sz="1800" i="1" dirty="0">
                <a:latin typeface="Myriad Pro"/>
                <a:cs typeface="Myriad Pro"/>
              </a:rPr>
              <a:t> -- </a:t>
            </a:r>
            <a:r>
              <a:rPr lang="en-US" sz="1800" b="1" i="1" dirty="0">
                <a:latin typeface="Myriad Pro"/>
                <a:cs typeface="Myriad Pro"/>
              </a:rPr>
              <a:t>Theodore Roosevelt</a:t>
            </a:r>
            <a:endParaRPr lang="en-US" sz="1800" i="1" dirty="0">
              <a:latin typeface="Myriad Pro"/>
              <a:cs typeface="Myriad Pro"/>
            </a:endParaRPr>
          </a:p>
          <a:p>
            <a:pPr eaLnBrk="1" hangingPunct="1"/>
            <a:endParaRPr lang="en-US" sz="1800" b="1" dirty="0">
              <a:latin typeface="Myriad Pro"/>
              <a:cs typeface="Myriad Pro"/>
            </a:endParaRPr>
          </a:p>
          <a:p>
            <a:pPr eaLnBrk="1" hangingPunct="1"/>
            <a:endParaRPr lang="en-US" sz="1800" b="1" dirty="0">
              <a:latin typeface="Myriad Pro"/>
              <a:cs typeface="Myriad Pro"/>
            </a:endParaRPr>
          </a:p>
          <a:p>
            <a:pPr eaLnBrk="1" hangingPunct="1"/>
            <a:endParaRPr lang="en-US" sz="1800" dirty="0">
              <a:latin typeface="Myriad Pro"/>
              <a:cs typeface="Myriad Pro"/>
            </a:endParaRPr>
          </a:p>
          <a:p>
            <a:pPr eaLnBrk="1" hangingPunct="1"/>
            <a:r>
              <a:rPr lang="en-US" sz="1800" dirty="0">
                <a:latin typeface="Myriad Pro"/>
                <a:cs typeface="Myriad Pro"/>
              </a:rPr>
              <a:t> </a:t>
            </a:r>
          </a:p>
          <a:p>
            <a:pPr eaLnBrk="1" hangingPunct="1"/>
            <a:endParaRPr lang="en-US" sz="1800" dirty="0">
              <a:latin typeface="Myriad Pro"/>
              <a:cs typeface="Myriad Pro"/>
            </a:endParaRPr>
          </a:p>
          <a:p>
            <a:pPr eaLnBrk="1" hangingPunct="1"/>
            <a:endParaRPr lang="en-US" sz="1800" dirty="0">
              <a:latin typeface="Myriad Pro"/>
              <a:cs typeface="Myriad Pro"/>
            </a:endParaRPr>
          </a:p>
          <a:p>
            <a:pPr eaLnBrk="1" hangingPunct="1"/>
            <a:endParaRPr lang="en-US" sz="1800" dirty="0">
              <a:latin typeface="Myriad Pro"/>
              <a:cs typeface="Myriad Pro"/>
            </a:endParaRPr>
          </a:p>
        </p:txBody>
      </p:sp>
      <p:sp>
        <p:nvSpPr>
          <p:cNvPr id="4" name="TextBox 3"/>
          <p:cNvSpPr txBox="1"/>
          <p:nvPr/>
        </p:nvSpPr>
        <p:spPr>
          <a:xfrm>
            <a:off x="323850" y="6381750"/>
            <a:ext cx="3929281" cy="369332"/>
          </a:xfrm>
          <a:prstGeom prst="rect">
            <a:avLst/>
          </a:prstGeom>
          <a:noFill/>
        </p:spPr>
        <p:txBody>
          <a:bodyPr wrap="none">
            <a:spAutoFit/>
          </a:bodyPr>
          <a:lstStyle/>
          <a:p>
            <a:pPr>
              <a:defRPr/>
            </a:pPr>
            <a:r>
              <a:rPr lang="en-US" i="1" dirty="0">
                <a:solidFill>
                  <a:schemeClr val="bg2">
                    <a:lumMod val="10000"/>
                  </a:schemeClr>
                </a:solidFill>
                <a:latin typeface="Myriad Pro"/>
                <a:cs typeface="Myriad Pro"/>
              </a:rPr>
              <a:t>*(Abstracted from </a:t>
            </a:r>
            <a:r>
              <a:rPr lang="en-US" i="1" dirty="0" err="1">
                <a:solidFill>
                  <a:schemeClr val="bg2">
                    <a:lumMod val="10000"/>
                  </a:schemeClr>
                </a:solidFill>
                <a:latin typeface="Myriad Pro"/>
                <a:cs typeface="Myriad Pro"/>
              </a:rPr>
              <a:t>nativenewsonline.net</a:t>
            </a:r>
            <a:r>
              <a:rPr lang="en-US" i="1" dirty="0">
                <a:solidFill>
                  <a:schemeClr val="bg2">
                    <a:lumMod val="10000"/>
                  </a:schemeClr>
                </a:solidFill>
                <a:latin typeface="Myriad Pro"/>
                <a:cs typeface="Myriad Pro"/>
              </a:rPr>
              <a:t>)</a:t>
            </a:r>
          </a:p>
        </p:txBody>
      </p:sp>
    </p:spTree>
    <p:extLst>
      <p:ext uri="{BB962C8B-B14F-4D97-AF65-F5344CB8AC3E}">
        <p14:creationId xmlns:p14="http://schemas.microsoft.com/office/powerpoint/2010/main" val="2609662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p:tgtEl>
                                          <p:spTgt spid="1536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536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p:tgtEl>
                                          <p:spTgt spid="1536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 calcmode="lin" valueType="num">
                                      <p:cBhvr additive="base">
                                        <p:cTn id="17" dur="500"/>
                                        <p:tgtEl>
                                          <p:spTgt spid="1536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536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 calcmode="lin" valueType="num">
                                      <p:cBhvr additive="base">
                                        <p:cTn id="21" dur="500"/>
                                        <p:tgtEl>
                                          <p:spTgt spid="1536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 calcmode="lin" valueType="num">
                                      <p:cBhvr additive="base">
                                        <p:cTn id="27" dur="500"/>
                                        <p:tgtEl>
                                          <p:spTgt spid="15363">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363">
                                            <p:txEl>
                                              <p:pRg st="6" end="6"/>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5363">
                                            <p:txEl>
                                              <p:pRg st="7" end="7"/>
                                            </p:txEl>
                                          </p:spTgt>
                                        </p:tgtEl>
                                        <p:attrNameLst>
                                          <p:attrName>style.visibility</p:attrName>
                                        </p:attrNameLst>
                                      </p:cBhvr>
                                      <p:to>
                                        <p:strVal val="visible"/>
                                      </p:to>
                                    </p:set>
                                    <p:anim calcmode="lin" valueType="num">
                                      <p:cBhvr additive="base">
                                        <p:cTn id="31" dur="500"/>
                                        <p:tgtEl>
                                          <p:spTgt spid="1536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
          <p:cNvSpPr txBox="1">
            <a:spLocks noChangeArrowheads="1"/>
          </p:cNvSpPr>
          <p:nvPr/>
        </p:nvSpPr>
        <p:spPr bwMode="auto">
          <a:xfrm>
            <a:off x="971550" y="476250"/>
            <a:ext cx="7632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006600"/>
                </a:solidFill>
                <a:latin typeface="Myriad Pro"/>
                <a:cs typeface="Myriad Pro"/>
              </a:rPr>
              <a:t>US Presidents’ Perspectives on American Indians-</a:t>
            </a:r>
          </a:p>
          <a:p>
            <a:pPr algn="ctr" eaLnBrk="1" hangingPunct="1"/>
            <a:r>
              <a:rPr lang="en-US" b="1" dirty="0">
                <a:solidFill>
                  <a:srgbClr val="006600"/>
                </a:solidFill>
                <a:latin typeface="Myriad Pro"/>
                <a:cs typeface="Myriad Pro"/>
              </a:rPr>
              <a:t>Selected Quotations</a:t>
            </a:r>
          </a:p>
          <a:p>
            <a:pPr algn="ctr" eaLnBrk="1" hangingPunct="1"/>
            <a:endParaRPr lang="en-US" b="1" dirty="0">
              <a:solidFill>
                <a:srgbClr val="006600"/>
              </a:solidFill>
              <a:latin typeface="Myriad Pro"/>
              <a:cs typeface="Myriad Pro"/>
            </a:endParaRPr>
          </a:p>
          <a:p>
            <a:pPr algn="ctr" eaLnBrk="1" hangingPunct="1"/>
            <a:endParaRPr lang="en-US" b="1" dirty="0">
              <a:solidFill>
                <a:srgbClr val="006600"/>
              </a:solidFill>
              <a:latin typeface="Myriad Pro"/>
              <a:cs typeface="Myriad Pro"/>
            </a:endParaRPr>
          </a:p>
        </p:txBody>
      </p:sp>
      <p:sp>
        <p:nvSpPr>
          <p:cNvPr id="16387" name="TextBox 3"/>
          <p:cNvSpPr txBox="1">
            <a:spLocks noChangeArrowheads="1"/>
          </p:cNvSpPr>
          <p:nvPr/>
        </p:nvSpPr>
        <p:spPr bwMode="auto">
          <a:xfrm>
            <a:off x="611188" y="1989138"/>
            <a:ext cx="8064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Myriad Pro"/>
                <a:cs typeface="Myriad Pro"/>
              </a:rPr>
              <a:t>“The United States, which would live on Christian principles with all of the peoples of the world, cannot omit a fair deal for its own Indian citizens.”</a:t>
            </a:r>
            <a:endParaRPr lang="en-US" altLang="ja-JP" sz="1800" dirty="0">
              <a:latin typeface="Myriad Pro"/>
              <a:cs typeface="Myriad Pro"/>
            </a:endParaRPr>
          </a:p>
          <a:p>
            <a:pPr eaLnBrk="1" hangingPunct="1"/>
            <a:r>
              <a:rPr lang="en-US" sz="1800" i="1" dirty="0">
                <a:latin typeface="Myriad Pro"/>
                <a:cs typeface="Myriad Pro"/>
              </a:rPr>
              <a:t>-- </a:t>
            </a:r>
            <a:r>
              <a:rPr lang="en-US" sz="1800" b="1" i="1" dirty="0">
                <a:latin typeface="Myriad Pro"/>
                <a:cs typeface="Myriad Pro"/>
              </a:rPr>
              <a:t>Harry Truman</a:t>
            </a:r>
          </a:p>
          <a:p>
            <a:pPr eaLnBrk="1" hangingPunct="1"/>
            <a:endParaRPr lang="en-US" sz="1800" b="1" dirty="0">
              <a:latin typeface="Myriad Pro"/>
              <a:cs typeface="Myriad Pro"/>
            </a:endParaRPr>
          </a:p>
          <a:p>
            <a:pPr eaLnBrk="1" hangingPunct="1"/>
            <a:r>
              <a:rPr lang="en-US" sz="1800" i="1" dirty="0">
                <a:latin typeface="Myriad Pro"/>
                <a:cs typeface="Myriad Pro"/>
              </a:rPr>
              <a:t>“For a subject worked and reworked so often in novels, motion pictures, and television, American Indians remain probably the least understood and most misunderstood Americans of us all.”</a:t>
            </a:r>
            <a:endParaRPr lang="en-US" altLang="ja-JP" sz="1800" dirty="0">
              <a:latin typeface="Myriad Pro"/>
              <a:cs typeface="Myriad Pro"/>
            </a:endParaRPr>
          </a:p>
          <a:p>
            <a:pPr eaLnBrk="1" hangingPunct="1"/>
            <a:r>
              <a:rPr lang="en-US" sz="1800" i="1" dirty="0">
                <a:latin typeface="Myriad Pro"/>
                <a:cs typeface="Myriad Pro"/>
              </a:rPr>
              <a:t>-- </a:t>
            </a:r>
            <a:r>
              <a:rPr lang="en-US" sz="1800" b="1" i="1" dirty="0">
                <a:latin typeface="Myriad Pro"/>
                <a:cs typeface="Myriad Pro"/>
              </a:rPr>
              <a:t>John Kennedy</a:t>
            </a:r>
          </a:p>
          <a:p>
            <a:pPr eaLnBrk="1" hangingPunct="1"/>
            <a:endParaRPr lang="en-US" sz="1800" b="1" dirty="0">
              <a:latin typeface="Myriad Pro"/>
              <a:cs typeface="Myriad Pro"/>
            </a:endParaRPr>
          </a:p>
          <a:p>
            <a:pPr eaLnBrk="1" hangingPunct="1"/>
            <a:r>
              <a:rPr lang="en-US" sz="1800" dirty="0">
                <a:latin typeface="Myriad Pro"/>
                <a:cs typeface="Myriad Pro"/>
              </a:rPr>
              <a:t>“I am committed to furthering the self-determination of Indian communities but without terminating the special relationship between the Federal Government and the Indian people. I am strongly opposed to termination.”</a:t>
            </a:r>
          </a:p>
          <a:p>
            <a:pPr eaLnBrk="1" hangingPunct="1"/>
            <a:r>
              <a:rPr lang="en-US" sz="1800" i="1" dirty="0">
                <a:latin typeface="Myriad Pro"/>
                <a:cs typeface="Myriad Pro"/>
              </a:rPr>
              <a:t>-- </a:t>
            </a:r>
            <a:r>
              <a:rPr lang="en-US" sz="1800" b="1" i="1" dirty="0">
                <a:latin typeface="Myriad Pro"/>
                <a:cs typeface="Myriad Pro"/>
              </a:rPr>
              <a:t>Gerald Ford</a:t>
            </a:r>
            <a:endParaRPr lang="en-US" sz="1800" i="1" dirty="0">
              <a:latin typeface="Myriad Pro"/>
              <a:cs typeface="Myriad Pro"/>
            </a:endParaRPr>
          </a:p>
          <a:p>
            <a:pPr eaLnBrk="1" hangingPunct="1"/>
            <a:endParaRPr lang="en-US" sz="1800" dirty="0">
              <a:latin typeface="Myriad Pro"/>
              <a:cs typeface="Myriad Pro"/>
            </a:endParaRPr>
          </a:p>
          <a:p>
            <a:pPr eaLnBrk="1" hangingPunct="1"/>
            <a:r>
              <a:rPr lang="en-US" sz="1800" dirty="0">
                <a:latin typeface="Myriad Pro"/>
                <a:cs typeface="Myriad Pro"/>
              </a:rPr>
              <a:t> </a:t>
            </a:r>
          </a:p>
          <a:p>
            <a:pPr eaLnBrk="1" hangingPunct="1"/>
            <a:endParaRPr lang="en-US" sz="1800" dirty="0">
              <a:latin typeface="Myriad Pro"/>
              <a:cs typeface="Myriad Pro"/>
            </a:endParaRPr>
          </a:p>
          <a:p>
            <a:pPr eaLnBrk="1" hangingPunct="1"/>
            <a:endParaRPr lang="en-US" sz="1800" dirty="0">
              <a:latin typeface="Myriad Pro"/>
              <a:cs typeface="Myriad Pro"/>
            </a:endParaRPr>
          </a:p>
        </p:txBody>
      </p:sp>
      <p:sp>
        <p:nvSpPr>
          <p:cNvPr id="5" name="TextBox 4"/>
          <p:cNvSpPr txBox="1"/>
          <p:nvPr/>
        </p:nvSpPr>
        <p:spPr>
          <a:xfrm>
            <a:off x="323850" y="6381750"/>
            <a:ext cx="3929281" cy="369332"/>
          </a:xfrm>
          <a:prstGeom prst="rect">
            <a:avLst/>
          </a:prstGeom>
          <a:noFill/>
        </p:spPr>
        <p:txBody>
          <a:bodyPr wrap="none">
            <a:spAutoFit/>
          </a:bodyPr>
          <a:lstStyle/>
          <a:p>
            <a:pPr>
              <a:defRPr/>
            </a:pPr>
            <a:r>
              <a:rPr lang="en-US" i="1" dirty="0">
                <a:solidFill>
                  <a:schemeClr val="bg2">
                    <a:lumMod val="10000"/>
                  </a:schemeClr>
                </a:solidFill>
                <a:latin typeface="Myriad Pro"/>
                <a:cs typeface="Myriad Pro"/>
              </a:rPr>
              <a:t>*(Abstracted from </a:t>
            </a:r>
            <a:r>
              <a:rPr lang="en-US" i="1" dirty="0" err="1">
                <a:solidFill>
                  <a:schemeClr val="bg2">
                    <a:lumMod val="10000"/>
                  </a:schemeClr>
                </a:solidFill>
                <a:latin typeface="Myriad Pro"/>
                <a:cs typeface="Myriad Pro"/>
              </a:rPr>
              <a:t>nativenewsonline.net</a:t>
            </a:r>
            <a:r>
              <a:rPr lang="en-US" i="1" dirty="0">
                <a:solidFill>
                  <a:schemeClr val="bg2">
                    <a:lumMod val="10000"/>
                  </a:schemeClr>
                </a:solidFill>
                <a:latin typeface="Myriad Pro"/>
                <a:cs typeface="Myriad Pro"/>
              </a:rPr>
              <a:t>)</a:t>
            </a:r>
          </a:p>
        </p:txBody>
      </p:sp>
    </p:spTree>
    <p:extLst>
      <p:ext uri="{BB962C8B-B14F-4D97-AF65-F5344CB8AC3E}">
        <p14:creationId xmlns:p14="http://schemas.microsoft.com/office/powerpoint/2010/main" val="4115681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p:tgtEl>
                                          <p:spTgt spid="1638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6387">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p:tgtEl>
                                          <p:spTgt spid="16387">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p:tgtEl>
                                          <p:spTgt spid="16387">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6387">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additive="base">
                                        <p:cTn id="21" dur="500"/>
                                        <p:tgtEl>
                                          <p:spTgt spid="16387">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 calcmode="lin" valueType="num">
                                      <p:cBhvr additive="base">
                                        <p:cTn id="27" dur="500"/>
                                        <p:tgtEl>
                                          <p:spTgt spid="16387">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6387">
                                            <p:txEl>
                                              <p:pRg st="6" end="6"/>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 calcmode="lin" valueType="num">
                                      <p:cBhvr additive="base">
                                        <p:cTn id="31" dur="500"/>
                                        <p:tgtEl>
                                          <p:spTgt spid="16387">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1"/>
          <p:cNvSpPr txBox="1">
            <a:spLocks noChangeArrowheads="1"/>
          </p:cNvSpPr>
          <p:nvPr/>
        </p:nvSpPr>
        <p:spPr bwMode="auto">
          <a:xfrm>
            <a:off x="971550" y="476250"/>
            <a:ext cx="7632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006600"/>
                </a:solidFill>
                <a:latin typeface="Myriad Pro"/>
                <a:cs typeface="Myriad Pro"/>
              </a:rPr>
              <a:t>US Presidents’ Perspectives on American Indians-</a:t>
            </a:r>
          </a:p>
          <a:p>
            <a:pPr algn="ctr" eaLnBrk="1" hangingPunct="1"/>
            <a:r>
              <a:rPr lang="en-US" b="1" dirty="0">
                <a:solidFill>
                  <a:srgbClr val="006600"/>
                </a:solidFill>
                <a:latin typeface="Myriad Pro"/>
                <a:cs typeface="Myriad Pro"/>
              </a:rPr>
              <a:t>Selected Quotations</a:t>
            </a:r>
          </a:p>
          <a:p>
            <a:pPr algn="ctr" eaLnBrk="1" hangingPunct="1"/>
            <a:endParaRPr lang="en-US" b="1" dirty="0">
              <a:solidFill>
                <a:srgbClr val="006600"/>
              </a:solidFill>
              <a:latin typeface="Myriad Pro"/>
              <a:cs typeface="Myriad Pro"/>
            </a:endParaRPr>
          </a:p>
          <a:p>
            <a:pPr algn="ctr" eaLnBrk="1" hangingPunct="1"/>
            <a:endParaRPr lang="en-US" b="1" dirty="0">
              <a:solidFill>
                <a:srgbClr val="006600"/>
              </a:solidFill>
              <a:latin typeface="Myriad Pro"/>
              <a:cs typeface="Myriad Pro"/>
            </a:endParaRPr>
          </a:p>
        </p:txBody>
      </p:sp>
      <p:sp>
        <p:nvSpPr>
          <p:cNvPr id="17411" name="TextBox 5"/>
          <p:cNvSpPr txBox="1">
            <a:spLocks noChangeArrowheads="1"/>
          </p:cNvSpPr>
          <p:nvPr/>
        </p:nvSpPr>
        <p:spPr bwMode="auto">
          <a:xfrm>
            <a:off x="755650" y="1557338"/>
            <a:ext cx="8064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yriad Pro"/>
                <a:cs typeface="Myriad Pro"/>
              </a:rPr>
              <a:t>“</a:t>
            </a:r>
            <a:r>
              <a:rPr lang="en-US" sz="1800" dirty="0" smtClean="0">
                <a:latin typeface="Myriad Pro"/>
                <a:cs typeface="Myriad Pro"/>
              </a:rPr>
              <a:t>Some (Indians) </a:t>
            </a:r>
            <a:r>
              <a:rPr lang="en-US" sz="1800" dirty="0">
                <a:latin typeface="Myriad Pro"/>
                <a:cs typeface="Myriad Pro"/>
              </a:rPr>
              <a:t>still prefer, however, that way – that early way of life. And we’ve done everything we can to meet their demands as to how they want to live. Maybe we made a mistake. Maybe we should not have humored them in that wanting to stay in that kind of primitive lifestyle. Maybe we should have said, no, come join us; be citizens along with the rest of us.”</a:t>
            </a:r>
          </a:p>
          <a:p>
            <a:pPr eaLnBrk="1" hangingPunct="1"/>
            <a:r>
              <a:rPr lang="en-US" sz="1800" i="1" dirty="0">
                <a:latin typeface="Myriad Pro"/>
                <a:cs typeface="Myriad Pro"/>
              </a:rPr>
              <a:t>-- </a:t>
            </a:r>
            <a:r>
              <a:rPr lang="en-US" sz="1800" b="1" i="1" dirty="0">
                <a:latin typeface="Myriad Pro"/>
                <a:cs typeface="Myriad Pro"/>
              </a:rPr>
              <a:t>Ronald Reagan</a:t>
            </a:r>
          </a:p>
          <a:p>
            <a:pPr eaLnBrk="1" hangingPunct="1"/>
            <a:endParaRPr lang="en-US" sz="1800" b="1" dirty="0">
              <a:latin typeface="Myriad Pro"/>
              <a:cs typeface="Myriad Pro"/>
            </a:endParaRPr>
          </a:p>
          <a:p>
            <a:pPr eaLnBrk="1" hangingPunct="1"/>
            <a:r>
              <a:rPr lang="en-US" sz="1800" i="1" dirty="0">
                <a:latin typeface="Myriad Pro"/>
                <a:cs typeface="Myriad Pro"/>
              </a:rPr>
              <a:t>“Tribal sovereignty means that. It’s sovereign. You’re a… you’re a… you’ve been given sovereignty and you’re</a:t>
            </a:r>
            <a:r>
              <a:rPr lang="en-US" sz="1800" dirty="0">
                <a:latin typeface="Myriad Pro"/>
                <a:cs typeface="Myriad Pro"/>
              </a:rPr>
              <a:t> </a:t>
            </a:r>
            <a:r>
              <a:rPr lang="en-US" sz="1800" i="1" dirty="0">
                <a:latin typeface="Myriad Pro"/>
                <a:cs typeface="Myriad Pro"/>
              </a:rPr>
              <a:t>viewed as a sovereign entity.”</a:t>
            </a:r>
            <a:endParaRPr lang="en-US" altLang="ja-JP" sz="1800" dirty="0">
              <a:latin typeface="Myriad Pro"/>
              <a:cs typeface="Myriad Pro"/>
            </a:endParaRPr>
          </a:p>
          <a:p>
            <a:pPr eaLnBrk="1" hangingPunct="1"/>
            <a:r>
              <a:rPr lang="en-US" sz="1800" b="1" i="1" dirty="0">
                <a:latin typeface="Myriad Pro"/>
                <a:cs typeface="Myriad Pro"/>
              </a:rPr>
              <a:t>-- George W. Bush</a:t>
            </a:r>
          </a:p>
          <a:p>
            <a:pPr eaLnBrk="1" hangingPunct="1"/>
            <a:endParaRPr lang="en-US" sz="1800" b="1" dirty="0">
              <a:latin typeface="Myriad Pro"/>
              <a:cs typeface="Myriad Pro"/>
            </a:endParaRPr>
          </a:p>
          <a:p>
            <a:pPr eaLnBrk="1" hangingPunct="1"/>
            <a:r>
              <a:rPr lang="en-US" sz="1800" i="1" dirty="0">
                <a:latin typeface="Myriad Pro"/>
                <a:cs typeface="Myriad Pro"/>
              </a:rPr>
              <a:t>“We also recommit to supporting tribal self-determination, security, and prosperity for all Native Americans. While we cannot erase the scourges or broken promises of our past, we will move ahead together in writing a new, brighter chapter in our joint history.”</a:t>
            </a:r>
            <a:endParaRPr lang="en-US" altLang="ja-JP" sz="1800" dirty="0">
              <a:latin typeface="Myriad Pro"/>
              <a:cs typeface="Myriad Pro"/>
            </a:endParaRPr>
          </a:p>
          <a:p>
            <a:pPr eaLnBrk="1" hangingPunct="1"/>
            <a:r>
              <a:rPr lang="en-US" sz="1800" i="1" dirty="0">
                <a:latin typeface="Myriad Pro"/>
                <a:cs typeface="Myriad Pro"/>
              </a:rPr>
              <a:t>-- </a:t>
            </a:r>
            <a:r>
              <a:rPr lang="en-US" sz="1800" b="1" i="1" dirty="0">
                <a:latin typeface="Myriad Pro"/>
                <a:cs typeface="Myriad Pro"/>
              </a:rPr>
              <a:t>Barack Obama</a:t>
            </a:r>
            <a:endParaRPr lang="en-US" sz="1800" i="1" dirty="0">
              <a:latin typeface="Myriad Pro"/>
              <a:cs typeface="Myriad Pro"/>
            </a:endParaRPr>
          </a:p>
          <a:p>
            <a:pPr eaLnBrk="1" hangingPunct="1"/>
            <a:endParaRPr lang="en-US" sz="1800" dirty="0">
              <a:latin typeface="Myriad Pro"/>
              <a:cs typeface="Myriad Pro"/>
            </a:endParaRPr>
          </a:p>
          <a:p>
            <a:pPr eaLnBrk="1" hangingPunct="1"/>
            <a:endParaRPr lang="en-US" sz="1800" dirty="0">
              <a:latin typeface="Myriad Pro"/>
              <a:cs typeface="Myriad Pro"/>
            </a:endParaRPr>
          </a:p>
          <a:p>
            <a:pPr eaLnBrk="1" hangingPunct="1"/>
            <a:r>
              <a:rPr lang="en-US" sz="1800" dirty="0">
                <a:latin typeface="Myriad Pro"/>
                <a:cs typeface="Myriad Pro"/>
              </a:rPr>
              <a:t> </a:t>
            </a:r>
          </a:p>
          <a:p>
            <a:pPr eaLnBrk="1" hangingPunct="1"/>
            <a:endParaRPr lang="en-US" sz="1800" dirty="0">
              <a:latin typeface="Myriad Pro"/>
              <a:cs typeface="Myriad Pro"/>
            </a:endParaRPr>
          </a:p>
        </p:txBody>
      </p:sp>
      <p:sp>
        <p:nvSpPr>
          <p:cNvPr id="8" name="TextBox 7"/>
          <p:cNvSpPr txBox="1"/>
          <p:nvPr/>
        </p:nvSpPr>
        <p:spPr>
          <a:xfrm>
            <a:off x="323850" y="6381750"/>
            <a:ext cx="3929281" cy="369332"/>
          </a:xfrm>
          <a:prstGeom prst="rect">
            <a:avLst/>
          </a:prstGeom>
          <a:noFill/>
        </p:spPr>
        <p:txBody>
          <a:bodyPr wrap="none">
            <a:spAutoFit/>
          </a:bodyPr>
          <a:lstStyle/>
          <a:p>
            <a:pPr>
              <a:defRPr/>
            </a:pPr>
            <a:r>
              <a:rPr lang="en-US" i="1" dirty="0">
                <a:solidFill>
                  <a:schemeClr val="bg2">
                    <a:lumMod val="10000"/>
                  </a:schemeClr>
                </a:solidFill>
                <a:latin typeface="Myriad Pro"/>
                <a:cs typeface="Myriad Pro"/>
              </a:rPr>
              <a:t>*(Abstracted from </a:t>
            </a:r>
            <a:r>
              <a:rPr lang="en-US" i="1" dirty="0" err="1">
                <a:solidFill>
                  <a:schemeClr val="bg2">
                    <a:lumMod val="10000"/>
                  </a:schemeClr>
                </a:solidFill>
                <a:latin typeface="Myriad Pro"/>
                <a:cs typeface="Myriad Pro"/>
              </a:rPr>
              <a:t>nativenewsonline.net</a:t>
            </a:r>
            <a:r>
              <a:rPr lang="en-US" i="1" dirty="0">
                <a:solidFill>
                  <a:schemeClr val="bg2">
                    <a:lumMod val="10000"/>
                  </a:schemeClr>
                </a:solidFill>
                <a:latin typeface="Myriad Pro"/>
                <a:cs typeface="Myriad Pro"/>
              </a:rPr>
              <a:t>)</a:t>
            </a:r>
          </a:p>
        </p:txBody>
      </p:sp>
    </p:spTree>
    <p:extLst>
      <p:ext uri="{BB962C8B-B14F-4D97-AF65-F5344CB8AC3E}">
        <p14:creationId xmlns:p14="http://schemas.microsoft.com/office/powerpoint/2010/main" val="3160445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p:tgtEl>
                                          <p:spTgt spid="174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7411">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p:tgtEl>
                                          <p:spTgt spid="17411">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additive="base">
                                        <p:cTn id="17" dur="500"/>
                                        <p:tgtEl>
                                          <p:spTgt spid="17411">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7411">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 calcmode="lin" valueType="num">
                                      <p:cBhvr additive="base">
                                        <p:cTn id="21" dur="500"/>
                                        <p:tgtEl>
                                          <p:spTgt spid="17411">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 calcmode="lin" valueType="num">
                                      <p:cBhvr additive="base">
                                        <p:cTn id="27" dur="500"/>
                                        <p:tgtEl>
                                          <p:spTgt spid="17411">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411">
                                            <p:txEl>
                                              <p:pRg st="6" end="6"/>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p:tgtEl>
                                          <p:spTgt spid="17411">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3455987" cy="25003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TextBox 1"/>
          <p:cNvSpPr txBox="1"/>
          <p:nvPr/>
        </p:nvSpPr>
        <p:spPr>
          <a:xfrm>
            <a:off x="4310606" y="507616"/>
            <a:ext cx="4261894" cy="2031325"/>
          </a:xfrm>
          <a:prstGeom prst="rect">
            <a:avLst/>
          </a:prstGeom>
          <a:noFill/>
        </p:spPr>
        <p:txBody>
          <a:bodyPr wrap="square" rtlCol="0">
            <a:spAutoFit/>
          </a:bodyPr>
          <a:lstStyle/>
          <a:p>
            <a:r>
              <a:rPr lang="en-US" b="1" dirty="0">
                <a:solidFill>
                  <a:srgbClr val="006600"/>
                </a:solidFill>
                <a:latin typeface="Myriad Pro"/>
                <a:cs typeface="Myriad Pro"/>
              </a:rPr>
              <a:t>President Obama visits Standing </a:t>
            </a:r>
            <a:r>
              <a:rPr lang="en-US" b="1" dirty="0" smtClean="0">
                <a:solidFill>
                  <a:srgbClr val="006600"/>
                </a:solidFill>
                <a:latin typeface="Myriad Pro"/>
                <a:cs typeface="Myriad Pro"/>
              </a:rPr>
              <a:t>Rock Reservation on June 12, 2015.  It was the first visit </a:t>
            </a:r>
            <a:r>
              <a:rPr lang="en-US" b="1" dirty="0">
                <a:solidFill>
                  <a:srgbClr val="006600"/>
                </a:solidFill>
                <a:latin typeface="Myriad Pro"/>
                <a:cs typeface="Myriad Pro"/>
              </a:rPr>
              <a:t>by a sitting president to any reservation since 1999 and the third presidential visit overall in the nation's history</a:t>
            </a:r>
            <a:r>
              <a:rPr lang="en-US" b="1" dirty="0">
                <a:solidFill>
                  <a:srgbClr val="0000FF"/>
                </a:solidFill>
                <a:latin typeface="Myriad Pro"/>
                <a:cs typeface="Myriad Pro"/>
              </a:rPr>
              <a:t>.</a:t>
            </a:r>
          </a:p>
          <a:p>
            <a:endParaRPr lang="en-US" dirty="0">
              <a:solidFill>
                <a:srgbClr val="0000FF"/>
              </a:solidFill>
              <a:latin typeface="Myriad Pro"/>
              <a:cs typeface="Myriad Pro"/>
            </a:endParaRPr>
          </a:p>
        </p:txBody>
      </p:sp>
      <p:sp>
        <p:nvSpPr>
          <p:cNvPr id="3" name="TextBox 2"/>
          <p:cNvSpPr txBox="1"/>
          <p:nvPr/>
        </p:nvSpPr>
        <p:spPr>
          <a:xfrm>
            <a:off x="718438" y="3566088"/>
            <a:ext cx="3925730" cy="2585323"/>
          </a:xfrm>
          <a:prstGeom prst="rect">
            <a:avLst/>
          </a:prstGeom>
          <a:noFill/>
        </p:spPr>
        <p:txBody>
          <a:bodyPr wrap="square" rtlCol="0">
            <a:spAutoFit/>
          </a:bodyPr>
          <a:lstStyle/>
          <a:p>
            <a:r>
              <a:rPr lang="en-US" b="1" dirty="0">
                <a:solidFill>
                  <a:srgbClr val="006600"/>
                </a:solidFill>
                <a:latin typeface="Myriad Pro"/>
                <a:cs typeface="Myriad Pro"/>
              </a:rPr>
              <a:t>"I know that throughout history, the United States often didn't give the nation-to-nation relationship the respect that it deserved," Obama said. "So I promised when I ran to be a president who'd change that — a president who honors our sacred trust, and who respects your sovereignty</a:t>
            </a:r>
            <a:r>
              <a:rPr lang="en-US" b="1" dirty="0" smtClean="0">
                <a:solidFill>
                  <a:srgbClr val="006600"/>
                </a:solidFill>
                <a:latin typeface="Myriad Pro"/>
                <a:cs typeface="Myriad Pro"/>
              </a:rPr>
              <a:t>.” –  President Obama</a:t>
            </a:r>
            <a:endParaRPr lang="en-US" b="1" dirty="0">
              <a:solidFill>
                <a:srgbClr val="006600"/>
              </a:solidFill>
              <a:latin typeface="Myriad Pro"/>
              <a:cs typeface="Myriad Pro"/>
            </a:endParaRPr>
          </a:p>
        </p:txBody>
      </p:sp>
      <p:pic>
        <p:nvPicPr>
          <p:cNvPr id="4" name="Picture 3" descr="2014-06-13t215600z_510985803_gm1ea6e0gdr01_rtrmadp_3_usa-oba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187" y="4048688"/>
            <a:ext cx="3868313" cy="21743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descr="President-Obama-A-New-Day-MedicineWheelCM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018" y="2165572"/>
            <a:ext cx="1402518" cy="1400516"/>
          </a:xfrm>
          <a:prstGeom prst="rect">
            <a:avLst/>
          </a:prstGeom>
        </p:spPr>
      </p:pic>
    </p:spTree>
    <p:extLst>
      <p:ext uri="{BB962C8B-B14F-4D97-AF65-F5344CB8AC3E}">
        <p14:creationId xmlns:p14="http://schemas.microsoft.com/office/powerpoint/2010/main" val="2562175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p:cNvSpPr txBox="1">
            <a:spLocks noChangeArrowheads="1"/>
          </p:cNvSpPr>
          <p:nvPr/>
        </p:nvSpPr>
        <p:spPr bwMode="auto">
          <a:xfrm>
            <a:off x="0" y="1700213"/>
            <a:ext cx="9144000" cy="2801937"/>
          </a:xfrm>
          <a:prstGeom prst="rect">
            <a:avLst/>
          </a:prstGeom>
          <a:solidFill>
            <a:schemeClr val="lt1">
              <a:alpha val="0"/>
            </a:schemeClr>
          </a:solidFill>
          <a:ln>
            <a:noFill/>
          </a:ln>
          <a:extLst/>
        </p:spPr>
        <p:style>
          <a:lnRef idx="2">
            <a:schemeClr val="accent2"/>
          </a:lnRef>
          <a:fillRef idx="1">
            <a:schemeClr val="lt1"/>
          </a:fillRef>
          <a:effectRef idx="0">
            <a:schemeClr val="accent2"/>
          </a:effectRef>
          <a:fontRef idx="minor">
            <a:schemeClr val="dk1"/>
          </a:fontRef>
        </p:style>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defRPr/>
            </a:pPr>
            <a:r>
              <a:rPr lang="en-US" sz="4400" b="1" dirty="0" smtClean="0">
                <a:latin typeface="Myriad Pro" pitchFamily="34" charset="0"/>
              </a:rPr>
              <a:t>Bid farewell </a:t>
            </a:r>
            <a:r>
              <a:rPr lang="en-US" sz="4400" b="1" dirty="0">
                <a:latin typeface="Myriad Pro" pitchFamily="34" charset="0"/>
              </a:rPr>
              <a:t>to </a:t>
            </a:r>
            <a:r>
              <a:rPr lang="en-US" sz="4400" b="1" dirty="0" smtClean="0">
                <a:latin typeface="Myriad Pro" pitchFamily="34" charset="0"/>
              </a:rPr>
              <a:t>the </a:t>
            </a:r>
          </a:p>
          <a:p>
            <a:pPr algn="ctr">
              <a:defRPr/>
            </a:pPr>
            <a:r>
              <a:rPr lang="en-US" sz="6600" b="1" dirty="0">
                <a:solidFill>
                  <a:srgbClr val="006600"/>
                </a:solidFill>
                <a:latin typeface="Myriad Pro" pitchFamily="34" charset="0"/>
              </a:rPr>
              <a:t>A</a:t>
            </a:r>
            <a:r>
              <a:rPr lang="en-US" sz="6600" b="1" dirty="0" smtClean="0">
                <a:solidFill>
                  <a:srgbClr val="006600"/>
                </a:solidFill>
                <a:latin typeface="Myriad Pro" pitchFamily="34" charset="0"/>
              </a:rPr>
              <a:t>lpha Male </a:t>
            </a:r>
          </a:p>
          <a:p>
            <a:pPr algn="ctr">
              <a:defRPr/>
            </a:pPr>
            <a:r>
              <a:rPr lang="en-US" sz="6600" b="1" dirty="0" smtClean="0">
                <a:solidFill>
                  <a:srgbClr val="006600"/>
                </a:solidFill>
                <a:latin typeface="Myriad Pro" pitchFamily="34" charset="0"/>
              </a:rPr>
              <a:t>Leadership Style</a:t>
            </a:r>
            <a:endParaRPr lang="en-US" sz="6600" b="1" dirty="0">
              <a:solidFill>
                <a:srgbClr val="006600"/>
              </a:solidFill>
              <a:latin typeface="Myriad Pro" pitchFamily="34" charset="0"/>
            </a:endParaRPr>
          </a:p>
        </p:txBody>
      </p:sp>
    </p:spTree>
    <p:extLst>
      <p:ext uri="{BB962C8B-B14F-4D97-AF65-F5344CB8AC3E}">
        <p14:creationId xmlns:p14="http://schemas.microsoft.com/office/powerpoint/2010/main" val="768677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s-6.jpg"/>
          <p:cNvPicPr>
            <a:picLocks noChangeAspect="1"/>
          </p:cNvPicPr>
          <p:nvPr/>
        </p:nvPicPr>
        <p:blipFill>
          <a:blip r:embed="rId2">
            <a:extLst>
              <a:ext uri="{28A0092B-C50C-407E-A947-70E740481C1C}">
                <a14:useLocalDpi xmlns:a14="http://schemas.microsoft.com/office/drawing/2010/main" val="0"/>
              </a:ext>
            </a:extLst>
          </a:blip>
          <a:srcRect r="26498"/>
          <a:stretch>
            <a:fillRect/>
          </a:stretch>
        </p:blipFill>
        <p:spPr bwMode="auto">
          <a:xfrm>
            <a:off x="611188" y="4221163"/>
            <a:ext cx="2703512" cy="2057400"/>
          </a:xfrm>
          <a:prstGeom prst="rect">
            <a:avLst/>
          </a:prstGeom>
          <a:noFill/>
          <a:ln w="88900">
            <a:solidFill>
              <a:schemeClr val="bg1"/>
            </a:solidFill>
            <a:miter lim="800000"/>
            <a:headEnd/>
            <a:tailEnd/>
          </a:ln>
          <a:effectLst>
            <a:outerShdw blurRad="1524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5127" name="Picture 7" descr="images.jpg"/>
          <p:cNvPicPr>
            <a:picLocks noChangeAspect="1"/>
          </p:cNvPicPr>
          <p:nvPr/>
        </p:nvPicPr>
        <p:blipFill>
          <a:blip r:embed="rId3">
            <a:extLst>
              <a:ext uri="{28A0092B-C50C-407E-A947-70E740481C1C}">
                <a14:useLocalDpi xmlns:a14="http://schemas.microsoft.com/office/drawing/2010/main" val="0"/>
              </a:ext>
            </a:extLst>
          </a:blip>
          <a:srcRect l="20766" r="23492"/>
          <a:stretch>
            <a:fillRect/>
          </a:stretch>
        </p:blipFill>
        <p:spPr bwMode="auto">
          <a:xfrm>
            <a:off x="3203575" y="333375"/>
            <a:ext cx="2935288" cy="1579563"/>
          </a:xfrm>
          <a:prstGeom prst="rect">
            <a:avLst/>
          </a:prstGeom>
          <a:noFill/>
          <a:ln w="88900">
            <a:solidFill>
              <a:schemeClr val="bg1"/>
            </a:solidFill>
            <a:miter lim="800000"/>
            <a:headEnd/>
            <a:tailEnd/>
          </a:ln>
          <a:effectLst>
            <a:outerShdw blurRad="88900" dist="381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5129" name="Picture 9" descr="images-5.jpg"/>
          <p:cNvPicPr>
            <a:picLocks noChangeAspect="1"/>
          </p:cNvPicPr>
          <p:nvPr/>
        </p:nvPicPr>
        <p:blipFill>
          <a:blip r:embed="rId4">
            <a:extLst>
              <a:ext uri="{28A0092B-C50C-407E-A947-70E740481C1C}">
                <a14:useLocalDpi xmlns:a14="http://schemas.microsoft.com/office/drawing/2010/main" val="0"/>
              </a:ext>
            </a:extLst>
          </a:blip>
          <a:srcRect l="9375" t="6795" r="12947"/>
          <a:stretch>
            <a:fillRect/>
          </a:stretch>
        </p:blipFill>
        <p:spPr bwMode="auto">
          <a:xfrm>
            <a:off x="6516688" y="658813"/>
            <a:ext cx="2159000" cy="2698750"/>
          </a:xfrm>
          <a:prstGeom prst="rect">
            <a:avLst/>
          </a:prstGeom>
          <a:noFill/>
          <a:ln w="88900">
            <a:solidFill>
              <a:schemeClr val="bg1"/>
            </a:solidFill>
            <a:miter lim="800000"/>
            <a:headEnd/>
            <a:tailEnd/>
          </a:ln>
          <a:effectLst>
            <a:outerShdw blurRad="88900" dist="381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5124" name="Picture 4" descr="images-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143250"/>
            <a:ext cx="2160588" cy="1438275"/>
          </a:xfrm>
          <a:prstGeom prst="rect">
            <a:avLst/>
          </a:prstGeom>
          <a:noFill/>
          <a:ln w="88900">
            <a:solidFill>
              <a:schemeClr val="bg1"/>
            </a:solidFill>
            <a:miter lim="800000"/>
            <a:headEnd/>
            <a:tailEnd/>
          </a:ln>
          <a:effectLst>
            <a:outerShdw blurRad="1524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pic>
        <p:nvPicPr>
          <p:cNvPr id="5130" name="Picture 3" descr="images-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4813"/>
            <a:ext cx="1944688" cy="2211387"/>
          </a:xfrm>
          <a:prstGeom prst="rect">
            <a:avLst/>
          </a:prstGeom>
          <a:noFill/>
          <a:ln w="88900">
            <a:solidFill>
              <a:schemeClr val="bg1"/>
            </a:solidFill>
            <a:miter lim="800000"/>
            <a:headEnd/>
            <a:tailEnd/>
          </a:ln>
          <a:effectLst>
            <a:outerShdw blurRad="88900" dist="381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5131" name="Picture 4" descr="images-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3550" y="2636838"/>
            <a:ext cx="1804988" cy="1201737"/>
          </a:xfrm>
          <a:prstGeom prst="rect">
            <a:avLst/>
          </a:prstGeom>
          <a:noFill/>
          <a:ln w="88900">
            <a:solidFill>
              <a:schemeClr val="bg1"/>
            </a:solidFill>
            <a:miter lim="800000"/>
            <a:headEnd/>
            <a:tailEnd/>
          </a:ln>
          <a:effectLst>
            <a:outerShdw blurRad="88900" dist="381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203848" y="2266628"/>
            <a:ext cx="2304256" cy="2602532"/>
          </a:xfrm>
          <a:prstGeom prst="rect">
            <a:avLst/>
          </a:prstGeom>
          <a:gradFill>
            <a:gsLst>
              <a:gs pos="87000">
                <a:srgbClr val="E5EEFF"/>
              </a:gs>
              <a:gs pos="0">
                <a:srgbClr val="BFD5FF"/>
              </a:gs>
            </a:gsLst>
            <a:lin ang="5400000" scaled="0"/>
          </a:gradFill>
          <a:ln w="88900">
            <a:solidFill>
              <a:schemeClr val="bg1"/>
            </a:solidFill>
          </a:ln>
          <a:effectLst>
            <a:outerShdw blurRad="88900" dist="38100" dir="5400000" algn="ctr" rotWithShape="0">
              <a:srgbClr val="000000">
                <a:alpha val="20000"/>
              </a:srgb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1" name="TextBox 3"/>
          <p:cNvSpPr txBox="1">
            <a:spLocks noChangeArrowheads="1"/>
          </p:cNvSpPr>
          <p:nvPr/>
        </p:nvSpPr>
        <p:spPr bwMode="auto">
          <a:xfrm>
            <a:off x="3327400" y="2420938"/>
            <a:ext cx="20574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500" b="1">
                <a:latin typeface="Myriad Pro" charset="0"/>
              </a:rPr>
              <a:t>Insert </a:t>
            </a:r>
          </a:p>
          <a:p>
            <a:pPr algn="ctr" eaLnBrk="1" hangingPunct="1"/>
            <a:r>
              <a:rPr lang="en-US" sz="2500" b="1">
                <a:latin typeface="Myriad Pro" charset="0"/>
              </a:rPr>
              <a:t>Your Favorite Alpha Male </a:t>
            </a:r>
          </a:p>
          <a:p>
            <a:pPr algn="ctr" eaLnBrk="1" hangingPunct="1"/>
            <a:r>
              <a:rPr lang="en-US" sz="2500" b="1">
                <a:latin typeface="Myriad Pro" charset="0"/>
              </a:rPr>
              <a:t> Human </a:t>
            </a:r>
          </a:p>
          <a:p>
            <a:pPr algn="ctr" eaLnBrk="1" hangingPunct="1"/>
            <a:r>
              <a:rPr lang="en-US" sz="2500" b="1">
                <a:latin typeface="Myriad Pro" charset="0"/>
              </a:rPr>
              <a:t>Here.</a:t>
            </a:r>
          </a:p>
          <a:p>
            <a:pPr eaLnBrk="1" hangingPunct="1"/>
            <a:endParaRPr lang="en-US" sz="1600">
              <a:latin typeface="Myriad Pro" charset="0"/>
            </a:endParaRPr>
          </a:p>
        </p:txBody>
      </p:sp>
      <p:pic>
        <p:nvPicPr>
          <p:cNvPr id="5128" name="Picture 8" descr="images-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5168900"/>
            <a:ext cx="2116138" cy="1284288"/>
          </a:xfrm>
          <a:prstGeom prst="rect">
            <a:avLst/>
          </a:prstGeom>
          <a:noFill/>
          <a:ln w="88900">
            <a:solidFill>
              <a:schemeClr val="bg1"/>
            </a:solidFill>
            <a:miter lim="800000"/>
            <a:headEnd/>
            <a:tailEnd/>
          </a:ln>
          <a:effectLst>
            <a:outerShdw blurRad="88900" dist="381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5125" name="Picture 5" descr="images-4.jpg"/>
          <p:cNvPicPr>
            <a:picLocks noChangeAspect="1"/>
          </p:cNvPicPr>
          <p:nvPr/>
        </p:nvPicPr>
        <p:blipFill>
          <a:blip r:embed="rId9">
            <a:extLst>
              <a:ext uri="{28A0092B-C50C-407E-A947-70E740481C1C}">
                <a14:useLocalDpi xmlns:a14="http://schemas.microsoft.com/office/drawing/2010/main" val="0"/>
              </a:ext>
            </a:extLst>
          </a:blip>
          <a:srcRect l="9341" t="2296" r="32642" b="37247"/>
          <a:stretch>
            <a:fillRect/>
          </a:stretch>
        </p:blipFill>
        <p:spPr bwMode="auto">
          <a:xfrm>
            <a:off x="6831013" y="4578350"/>
            <a:ext cx="1844675" cy="1587500"/>
          </a:xfrm>
          <a:prstGeom prst="rect">
            <a:avLst/>
          </a:prstGeom>
          <a:noFill/>
          <a:ln w="88900">
            <a:solidFill>
              <a:schemeClr val="bg1"/>
            </a:solidFill>
            <a:miter lim="800000"/>
            <a:headEnd/>
            <a:tailEnd/>
          </a:ln>
          <a:effectLst>
            <a:outerShdw blurRad="1524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92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Content Placeholder 2"/>
          <p:cNvSpPr>
            <a:spLocks noGrp="1"/>
          </p:cNvSpPr>
          <p:nvPr>
            <p:ph idx="4294967295"/>
          </p:nvPr>
        </p:nvSpPr>
        <p:spPr>
          <a:xfrm>
            <a:off x="4932363" y="2098675"/>
            <a:ext cx="3630612" cy="4975225"/>
          </a:xfrm>
          <a:prstGeom prst="rect">
            <a:avLst/>
          </a:prstGeom>
        </p:spPr>
        <p:txBody>
          <a:bodyPr/>
          <a:lstStyle/>
          <a:p>
            <a:pPr marL="0" indent="0" eaLnBrk="1" hangingPunct="1">
              <a:lnSpc>
                <a:spcPts val="4000"/>
              </a:lnSpc>
              <a:spcBef>
                <a:spcPct val="0"/>
              </a:spcBef>
              <a:buFontTx/>
              <a:buNone/>
            </a:pPr>
            <a:r>
              <a:rPr lang="en-US" sz="4000" b="1" i="1">
                <a:latin typeface="Myriad Pro" charset="0"/>
              </a:rPr>
              <a:t>Achievement-   </a:t>
            </a:r>
            <a:br>
              <a:rPr lang="en-US" sz="4000" b="1" i="1">
                <a:latin typeface="Myriad Pro" charset="0"/>
              </a:rPr>
            </a:br>
            <a:r>
              <a:rPr lang="en-US" sz="4000" b="1" i="1">
                <a:latin typeface="Myriad Pro" charset="0"/>
              </a:rPr>
              <a:t>    focused</a:t>
            </a:r>
          </a:p>
          <a:p>
            <a:pPr marL="0" indent="0" eaLnBrk="1" hangingPunct="1">
              <a:spcBef>
                <a:spcPts val="100"/>
              </a:spcBef>
              <a:buFontTx/>
              <a:buNone/>
            </a:pPr>
            <a:endParaRPr lang="en-US" sz="1500" b="1" i="1">
              <a:latin typeface="Myriad Pro" charset="0"/>
            </a:endParaRPr>
          </a:p>
          <a:p>
            <a:pPr marL="0" indent="0" eaLnBrk="1" hangingPunct="1">
              <a:spcBef>
                <a:spcPts val="100"/>
              </a:spcBef>
              <a:buFontTx/>
              <a:buNone/>
            </a:pPr>
            <a:r>
              <a:rPr lang="en-US" sz="4000" b="1" i="1">
                <a:latin typeface="Myriad Pro" charset="0"/>
              </a:rPr>
              <a:t>Creative</a:t>
            </a:r>
          </a:p>
          <a:p>
            <a:pPr marL="0" indent="0" eaLnBrk="1" hangingPunct="1">
              <a:spcBef>
                <a:spcPts val="100"/>
              </a:spcBef>
              <a:buFontTx/>
              <a:buNone/>
            </a:pPr>
            <a:endParaRPr lang="en-US" sz="1900" b="1" i="1">
              <a:latin typeface="Myriad Pro" charset="0"/>
            </a:endParaRPr>
          </a:p>
          <a:p>
            <a:pPr marL="0" indent="0" eaLnBrk="1" hangingPunct="1">
              <a:spcBef>
                <a:spcPts val="100"/>
              </a:spcBef>
              <a:buFontTx/>
              <a:buNone/>
            </a:pPr>
            <a:r>
              <a:rPr lang="en-US" sz="4000" b="1" i="1">
                <a:latin typeface="Myriad Pro" charset="0"/>
              </a:rPr>
              <a:t>Self-centered</a:t>
            </a:r>
          </a:p>
          <a:p>
            <a:pPr marL="0" indent="0" eaLnBrk="1" hangingPunct="1">
              <a:spcBef>
                <a:spcPts val="100"/>
              </a:spcBef>
              <a:buFontTx/>
              <a:buNone/>
            </a:pPr>
            <a:endParaRPr lang="en-US" sz="1900" b="1" i="1">
              <a:latin typeface="Myriad Pro" charset="0"/>
            </a:endParaRPr>
          </a:p>
          <a:p>
            <a:pPr marL="0" indent="0" eaLnBrk="1" hangingPunct="1">
              <a:spcBef>
                <a:spcPts val="100"/>
              </a:spcBef>
              <a:buFontTx/>
              <a:buNone/>
            </a:pPr>
            <a:r>
              <a:rPr lang="en-US" sz="4000" b="1" i="1">
                <a:latin typeface="Myriad Pro" charset="0"/>
              </a:rPr>
              <a:t>Critical</a:t>
            </a:r>
          </a:p>
        </p:txBody>
      </p:sp>
      <p:sp>
        <p:nvSpPr>
          <p:cNvPr id="28675" name="Content Placeholder 2"/>
          <p:cNvSpPr txBox="1">
            <a:spLocks/>
          </p:cNvSpPr>
          <p:nvPr/>
        </p:nvSpPr>
        <p:spPr bwMode="auto">
          <a:xfrm>
            <a:off x="941388" y="1989138"/>
            <a:ext cx="3630612"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4200" b="1" i="1">
                <a:latin typeface="Myriad Pro" charset="0"/>
              </a:rPr>
              <a:t>Bold</a:t>
            </a:r>
          </a:p>
          <a:p>
            <a:pPr eaLnBrk="1" hangingPunct="1">
              <a:buFont typeface="Arial" charset="0"/>
              <a:buNone/>
            </a:pPr>
            <a:endParaRPr lang="en-US" sz="1300" b="1" i="1">
              <a:latin typeface="Myriad Pro" charset="0"/>
            </a:endParaRPr>
          </a:p>
          <a:p>
            <a:pPr eaLnBrk="1" hangingPunct="1">
              <a:buFont typeface="Arial" charset="0"/>
              <a:buNone/>
            </a:pPr>
            <a:r>
              <a:rPr lang="en-US" sz="4000" b="1" i="1">
                <a:latin typeface="Myriad Pro" charset="0"/>
              </a:rPr>
              <a:t>Domineering</a:t>
            </a:r>
          </a:p>
          <a:p>
            <a:pPr eaLnBrk="1" hangingPunct="1">
              <a:buFont typeface="Arial" charset="0"/>
              <a:buNone/>
            </a:pPr>
            <a:endParaRPr lang="en-US" sz="1300" b="1" i="1">
              <a:latin typeface="Myriad Pro" charset="0"/>
            </a:endParaRPr>
          </a:p>
          <a:p>
            <a:pPr eaLnBrk="1" hangingPunct="1">
              <a:buFont typeface="Arial" charset="0"/>
              <a:buNone/>
            </a:pPr>
            <a:r>
              <a:rPr lang="en-US" sz="4000" b="1" i="1">
                <a:latin typeface="Myriad Pro" charset="0"/>
              </a:rPr>
              <a:t>Aggressive</a:t>
            </a:r>
          </a:p>
          <a:p>
            <a:pPr eaLnBrk="1" hangingPunct="1">
              <a:buFont typeface="Arial" charset="0"/>
              <a:buNone/>
            </a:pPr>
            <a:endParaRPr lang="en-US" sz="1300" b="1" i="1">
              <a:latin typeface="Myriad Pro" charset="0"/>
            </a:endParaRPr>
          </a:p>
          <a:p>
            <a:pPr eaLnBrk="1" hangingPunct="1">
              <a:buFont typeface="Arial" charset="0"/>
              <a:buNone/>
            </a:pPr>
            <a:r>
              <a:rPr lang="en-US" sz="4000" b="1" i="1">
                <a:latin typeface="Myriad Pro" charset="0"/>
              </a:rPr>
              <a:t>Competitive</a:t>
            </a:r>
          </a:p>
          <a:p>
            <a:pPr eaLnBrk="1" hangingPunct="1">
              <a:buFont typeface="Arial" charset="0"/>
              <a:buNone/>
            </a:pPr>
            <a:endParaRPr lang="en-US" sz="1300" b="1" i="1">
              <a:latin typeface="Myriad Pro" charset="0"/>
            </a:endParaRPr>
          </a:p>
          <a:p>
            <a:pPr eaLnBrk="1" hangingPunct="1">
              <a:buFont typeface="Arial" charset="0"/>
              <a:buNone/>
            </a:pPr>
            <a:r>
              <a:rPr lang="en-US" sz="4000" b="1" i="1">
                <a:latin typeface="Myriad Pro" charset="0"/>
              </a:rPr>
              <a:t>Decisive</a:t>
            </a:r>
          </a:p>
        </p:txBody>
      </p:sp>
      <p:sp>
        <p:nvSpPr>
          <p:cNvPr id="28676" name="TextBox 5"/>
          <p:cNvSpPr txBox="1">
            <a:spLocks noChangeArrowheads="1"/>
          </p:cNvSpPr>
          <p:nvPr/>
        </p:nvSpPr>
        <p:spPr bwMode="auto">
          <a:xfrm>
            <a:off x="0" y="9112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a:solidFill>
                  <a:srgbClr val="006600"/>
                </a:solidFill>
                <a:latin typeface="Myriad Pro" charset="0"/>
              </a:rPr>
              <a:t>An Alpha Male Leader Can Be:</a:t>
            </a:r>
            <a:endParaRPr lang="en-US" sz="4800">
              <a:solidFill>
                <a:srgbClr val="006600"/>
              </a:solidFill>
            </a:endParaRPr>
          </a:p>
        </p:txBody>
      </p:sp>
    </p:spTree>
    <p:extLst>
      <p:ext uri="{BB962C8B-B14F-4D97-AF65-F5344CB8AC3E}">
        <p14:creationId xmlns:p14="http://schemas.microsoft.com/office/powerpoint/2010/main" val="27844162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9144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4"/>
          <p:cNvSpPr txBox="1">
            <a:spLocks noChangeArrowheads="1"/>
          </p:cNvSpPr>
          <p:nvPr/>
        </p:nvSpPr>
        <p:spPr bwMode="auto">
          <a:xfrm>
            <a:off x="2409258" y="2379584"/>
            <a:ext cx="598605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lnSpc>
                <a:spcPts val="2900"/>
              </a:lnSpc>
            </a:pPr>
            <a:r>
              <a:rPr lang="en-US" sz="3600" b="1" i="1" dirty="0">
                <a:latin typeface="Myriad Pro" charset="0"/>
              </a:rPr>
              <a:t>Constructive</a:t>
            </a:r>
          </a:p>
          <a:p>
            <a:pPr marL="0" lvl="1" eaLnBrk="1" hangingPunct="1">
              <a:lnSpc>
                <a:spcPts val="2900"/>
              </a:lnSpc>
            </a:pPr>
            <a:r>
              <a:rPr lang="en-US" sz="3600" b="1" i="1" dirty="0">
                <a:latin typeface="Myriad Pro" charset="0"/>
              </a:rPr>
              <a:t>	</a:t>
            </a:r>
          </a:p>
          <a:p>
            <a:pPr marL="0" lvl="1" eaLnBrk="1" hangingPunct="1">
              <a:lnSpc>
                <a:spcPts val="2900"/>
              </a:lnSpc>
            </a:pPr>
            <a:r>
              <a:rPr lang="en-US" sz="3600" b="1" i="1" dirty="0">
                <a:latin typeface="Myriad Pro" charset="0"/>
              </a:rPr>
              <a:t>	Imaginative</a:t>
            </a:r>
          </a:p>
          <a:p>
            <a:pPr marL="0" lvl="2" eaLnBrk="1" hangingPunct="1">
              <a:lnSpc>
                <a:spcPts val="2900"/>
              </a:lnSpc>
            </a:pPr>
            <a:r>
              <a:rPr lang="en-US" sz="3600" b="1" i="1" dirty="0">
                <a:latin typeface="Myriad Pro" charset="0"/>
              </a:rPr>
              <a:t>			</a:t>
            </a:r>
          </a:p>
          <a:p>
            <a:pPr marL="0" lvl="2" eaLnBrk="1" hangingPunct="1">
              <a:lnSpc>
                <a:spcPts val="2900"/>
              </a:lnSpc>
            </a:pPr>
            <a:r>
              <a:rPr lang="en-US" sz="3600" b="1" i="1" dirty="0">
                <a:latin typeface="Myriad Pro" charset="0"/>
              </a:rPr>
              <a:t>			Principled</a:t>
            </a:r>
          </a:p>
          <a:p>
            <a:pPr marL="0" lvl="2" eaLnBrk="1" hangingPunct="1">
              <a:lnSpc>
                <a:spcPts val="2900"/>
              </a:lnSpc>
            </a:pPr>
            <a:r>
              <a:rPr lang="en-US" sz="3600" b="1" i="1" dirty="0">
                <a:latin typeface="Myriad Pro" charset="0"/>
              </a:rPr>
              <a:t>			</a:t>
            </a:r>
          </a:p>
          <a:p>
            <a:pPr marL="0" lvl="2" eaLnBrk="1" hangingPunct="1">
              <a:lnSpc>
                <a:spcPts val="2900"/>
              </a:lnSpc>
            </a:pPr>
            <a:r>
              <a:rPr lang="en-US" sz="3600" b="1" i="1" dirty="0">
                <a:latin typeface="Myriad Pro" charset="0"/>
              </a:rPr>
              <a:t>					Synergistic</a:t>
            </a:r>
          </a:p>
          <a:p>
            <a:pPr marL="0" lvl="2" eaLnBrk="1" hangingPunct="1">
              <a:lnSpc>
                <a:spcPts val="2900"/>
              </a:lnSpc>
            </a:pPr>
            <a:r>
              <a:rPr lang="en-US" sz="3600" b="1" i="1" dirty="0">
                <a:latin typeface="Myriad Pro" charset="0"/>
              </a:rPr>
              <a:t>				</a:t>
            </a:r>
          </a:p>
          <a:p>
            <a:pPr marL="0" lvl="2" eaLnBrk="1" hangingPunct="1">
              <a:lnSpc>
                <a:spcPts val="2900"/>
              </a:lnSpc>
            </a:pPr>
            <a:r>
              <a:rPr lang="en-US" sz="3600" b="1" i="1" dirty="0">
                <a:latin typeface="Myriad Pro" charset="0"/>
              </a:rPr>
              <a:t>							Virtuous</a:t>
            </a:r>
          </a:p>
          <a:p>
            <a:pPr eaLnBrk="1" hangingPunct="1">
              <a:lnSpc>
                <a:spcPts val="2900"/>
              </a:lnSpc>
            </a:pPr>
            <a:endParaRPr lang="en-US" sz="3600" dirty="0">
              <a:latin typeface="Myriad Pro" charset="0"/>
            </a:endParaRPr>
          </a:p>
        </p:txBody>
      </p:sp>
      <p:sp>
        <p:nvSpPr>
          <p:cNvPr id="33795" name="TextBox 1"/>
          <p:cNvSpPr txBox="1">
            <a:spLocks noChangeArrowheads="1"/>
          </p:cNvSpPr>
          <p:nvPr/>
        </p:nvSpPr>
        <p:spPr bwMode="auto">
          <a:xfrm>
            <a:off x="0" y="333375"/>
            <a:ext cx="9144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5000"/>
              </a:lnSpc>
            </a:pPr>
            <a:r>
              <a:rPr lang="en-US" sz="4800" b="1">
                <a:solidFill>
                  <a:srgbClr val="006600"/>
                </a:solidFill>
                <a:latin typeface="Myriad Pro" charset="0"/>
              </a:rPr>
              <a:t>Dimensions for Culturally Diverse Leadership Prototypes</a:t>
            </a:r>
          </a:p>
        </p:txBody>
      </p:sp>
    </p:spTree>
    <p:extLst>
      <p:ext uri="{BB962C8B-B14F-4D97-AF65-F5344CB8AC3E}">
        <p14:creationId xmlns:p14="http://schemas.microsoft.com/office/powerpoint/2010/main" val="5219507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110</TotalTime>
  <Words>654</Words>
  <Application>Microsoft Macintosh PowerPoint</Application>
  <PresentationFormat>On-screen Show (4:3)</PresentationFormat>
  <Paragraphs>146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Western 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Trimble</dc:creator>
  <cp:lastModifiedBy>Joseph Trimble</cp:lastModifiedBy>
  <cp:revision>26</cp:revision>
  <cp:lastPrinted>2015-07-31T15:56:38Z</cp:lastPrinted>
  <dcterms:created xsi:type="dcterms:W3CDTF">2015-07-25T21:27:03Z</dcterms:created>
  <dcterms:modified xsi:type="dcterms:W3CDTF">2015-08-04T04:24:04Z</dcterms:modified>
</cp:coreProperties>
</file>